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8"/>
  </p:notesMasterIdLst>
  <p:sldIdLst>
    <p:sldId id="256" r:id="rId2"/>
    <p:sldId id="294" r:id="rId3"/>
    <p:sldId id="293" r:id="rId4"/>
    <p:sldId id="258" r:id="rId5"/>
    <p:sldId id="259" r:id="rId6"/>
    <p:sldId id="257" r:id="rId7"/>
    <p:sldId id="260" r:id="rId8"/>
    <p:sldId id="272" r:id="rId9"/>
    <p:sldId id="278" r:id="rId10"/>
    <p:sldId id="287" r:id="rId11"/>
    <p:sldId id="270" r:id="rId12"/>
    <p:sldId id="271" r:id="rId13"/>
    <p:sldId id="261" r:id="rId14"/>
    <p:sldId id="268" r:id="rId15"/>
    <p:sldId id="269" r:id="rId16"/>
    <p:sldId id="262" r:id="rId17"/>
    <p:sldId id="263" r:id="rId18"/>
    <p:sldId id="267" r:id="rId19"/>
    <p:sldId id="264" r:id="rId20"/>
    <p:sldId id="265" r:id="rId21"/>
    <p:sldId id="266" r:id="rId22"/>
    <p:sldId id="273" r:id="rId23"/>
    <p:sldId id="274" r:id="rId24"/>
    <p:sldId id="279" r:id="rId25"/>
    <p:sldId id="280" r:id="rId26"/>
    <p:sldId id="275" r:id="rId27"/>
    <p:sldId id="281" r:id="rId28"/>
    <p:sldId id="282" r:id="rId29"/>
    <p:sldId id="276" r:id="rId30"/>
    <p:sldId id="283" r:id="rId31"/>
    <p:sldId id="284" r:id="rId32"/>
    <p:sldId id="285" r:id="rId33"/>
    <p:sldId id="286" r:id="rId34"/>
    <p:sldId id="295" r:id="rId35"/>
    <p:sldId id="277" r:id="rId36"/>
    <p:sldId id="288" r:id="rId37"/>
    <p:sldId id="289" r:id="rId38"/>
    <p:sldId id="290" r:id="rId39"/>
    <p:sldId id="292" r:id="rId40"/>
    <p:sldId id="291" r:id="rId41"/>
    <p:sldId id="299" r:id="rId42"/>
    <p:sldId id="302" r:id="rId43"/>
    <p:sldId id="296" r:id="rId44"/>
    <p:sldId id="297" r:id="rId45"/>
    <p:sldId id="298" r:id="rId46"/>
    <p:sldId id="300"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19" autoAdjust="0"/>
    <p:restoredTop sz="94671" autoAdjust="0"/>
  </p:normalViewPr>
  <p:slideViewPr>
    <p:cSldViewPr snapToGrid="0">
      <p:cViewPr varScale="1">
        <p:scale>
          <a:sx n="70" d="100"/>
          <a:sy n="70" d="100"/>
        </p:scale>
        <p:origin x="-516" y="-90"/>
      </p:cViewPr>
      <p:guideLst>
        <p:guide orient="horz" pos="2160"/>
        <p:guide pos="2880"/>
      </p:guideLst>
    </p:cSldViewPr>
  </p:slideViewPr>
  <p:outlineViewPr>
    <p:cViewPr>
      <p:scale>
        <a:sx n="33" d="100"/>
        <a:sy n="33" d="100"/>
      </p:scale>
      <p:origin x="66" y="56964"/>
    </p:cViewPr>
  </p:outlineViewPr>
  <p:notesTextViewPr>
    <p:cViewPr>
      <p:scale>
        <a:sx n="100" d="100"/>
        <a:sy n="100" d="100"/>
      </p:scale>
      <p:origin x="0" y="0"/>
    </p:cViewPr>
  </p:notesTextViewPr>
  <p:sorterViewPr>
    <p:cViewPr>
      <p:scale>
        <a:sx n="66" d="100"/>
        <a:sy n="66" d="100"/>
      </p:scale>
      <p:origin x="0" y="116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E82D093-16E5-4CFA-9D15-D50B6F9B4CE5}"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rds.yahoo.com/_ylt=A0oGkxj8SB5I0nAAdhpXNyoA/SIG=16120o4o2/EXP=1210030716/**http:/search.yahoo.com/search?ei=UTF-8&amp;y=Search&amp;fr=ybr_sbc&amp;p=arteriosclerosis&amp;SpellState=n-2164158198_q-CZspYNJZlTUFwWSXz9E7ZgAAAA@@&amp;fr2=sp-qrw-corr-to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Heart= coronary artery disease  Brain=</a:t>
            </a:r>
            <a:r>
              <a:rPr lang="en-US" baseline="0" dirty="0" smtClean="0"/>
              <a:t> Cerebral artery disease</a:t>
            </a:r>
            <a:endParaRPr lang="en-US" dirty="0"/>
          </a:p>
        </p:txBody>
      </p:sp>
      <p:sp>
        <p:nvSpPr>
          <p:cNvPr id="4" name="Slide Number Placeholder 3"/>
          <p:cNvSpPr>
            <a:spLocks noGrp="1"/>
          </p:cNvSpPr>
          <p:nvPr>
            <p:ph type="sldNum" sz="quarter" idx="10"/>
          </p:nvPr>
        </p:nvSpPr>
        <p:spPr/>
        <p:txBody>
          <a:bodyPr/>
          <a:lstStyle/>
          <a:p>
            <a:fld id="{4E82D093-16E5-4CFA-9D15-D50B6F9B4CE5}"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lab</a:t>
            </a:r>
            <a:r>
              <a:rPr lang="en-US" baseline="0" dirty="0" smtClean="0"/>
              <a:t> tests that can be done to detect plaque formation. PT/PTT is the most common.</a:t>
            </a:r>
            <a:endParaRPr lang="en-US" dirty="0"/>
          </a:p>
        </p:txBody>
      </p:sp>
      <p:sp>
        <p:nvSpPr>
          <p:cNvPr id="4" name="Slide Number Placeholder 3"/>
          <p:cNvSpPr>
            <a:spLocks noGrp="1"/>
          </p:cNvSpPr>
          <p:nvPr>
            <p:ph type="sldNum" sz="quarter" idx="10"/>
          </p:nvPr>
        </p:nvSpPr>
        <p:spPr/>
        <p:txBody>
          <a:bodyPr/>
          <a:lstStyle/>
          <a:p>
            <a:fld id="{4E82D093-16E5-4CFA-9D15-D50B6F9B4CE5}" type="slidenum">
              <a:rPr lang="en-US" smtClean="0"/>
              <a:pPr/>
              <a:t>29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see where the vessel is constricted, blood flow pressure is higher.</a:t>
            </a:r>
            <a:endParaRPr lang="en-US" dirty="0"/>
          </a:p>
        </p:txBody>
      </p:sp>
      <p:sp>
        <p:nvSpPr>
          <p:cNvPr id="4" name="Slide Number Placeholder 3"/>
          <p:cNvSpPr>
            <a:spLocks noGrp="1"/>
          </p:cNvSpPr>
          <p:nvPr>
            <p:ph type="sldNum" sz="quarter" idx="10"/>
          </p:nvPr>
        </p:nvSpPr>
        <p:spPr/>
        <p:txBody>
          <a:bodyPr/>
          <a:lstStyle/>
          <a:p>
            <a:fld id="{4E82D093-16E5-4CFA-9D15-D50B6F9B4CE5}" type="slidenum">
              <a:rPr lang="en-US" smtClean="0"/>
              <a:pPr/>
              <a:t>32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Patient</a:t>
            </a:r>
            <a:r>
              <a:rPr lang="en-US" baseline="0" dirty="0" smtClean="0"/>
              <a:t> selection plays a big role in endovascular procedures. Their anatomy, and their compliance vs. the risk of surgery decides.</a:t>
            </a:r>
            <a:endParaRPr lang="en-US" dirty="0"/>
          </a:p>
        </p:txBody>
      </p:sp>
      <p:sp>
        <p:nvSpPr>
          <p:cNvPr id="4" name="Slide Number Placeholder 3"/>
          <p:cNvSpPr>
            <a:spLocks noGrp="1"/>
          </p:cNvSpPr>
          <p:nvPr>
            <p:ph type="sldNum" sz="quarter" idx="10"/>
          </p:nvPr>
        </p:nvSpPr>
        <p:spPr/>
        <p:txBody>
          <a:bodyPr/>
          <a:lstStyle/>
          <a:p>
            <a:fld id="{4E82D093-16E5-4CFA-9D15-D50B6F9B4CE5}" type="slidenum">
              <a:rPr lang="en-US" smtClean="0"/>
              <a:pPr/>
              <a:t>41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first picture shows the balloon being placed. In the second you can see the constricted areas and finally in the last picture you can see the balloon being inflated and the stenotic areas opened.</a:t>
            </a:r>
            <a:endParaRPr lang="en-US" dirty="0"/>
          </a:p>
        </p:txBody>
      </p:sp>
      <p:sp>
        <p:nvSpPr>
          <p:cNvPr id="4" name="Slide Number Placeholder 3"/>
          <p:cNvSpPr>
            <a:spLocks noGrp="1"/>
          </p:cNvSpPr>
          <p:nvPr>
            <p:ph type="sldNum" sz="quarter" idx="10"/>
          </p:nvPr>
        </p:nvSpPr>
        <p:spPr/>
        <p:txBody>
          <a:bodyPr/>
          <a:lstStyle/>
          <a:p>
            <a:fld id="{4E82D093-16E5-4CFA-9D15-D50B6F9B4CE5}" type="slidenum">
              <a:rPr lang="en-US" smtClean="0"/>
              <a:pPr/>
              <a:t>43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stent stays in place and in theory</a:t>
            </a:r>
            <a:r>
              <a:rPr lang="en-US" baseline="0" dirty="0" smtClean="0"/>
              <a:t> keeps the vessel from re-occluding</a:t>
            </a:r>
            <a:endParaRPr lang="en-US" dirty="0"/>
          </a:p>
        </p:txBody>
      </p:sp>
      <p:sp>
        <p:nvSpPr>
          <p:cNvPr id="4" name="Slide Number Placeholder 3"/>
          <p:cNvSpPr>
            <a:spLocks noGrp="1"/>
          </p:cNvSpPr>
          <p:nvPr>
            <p:ph type="sldNum" sz="quarter" idx="10"/>
          </p:nvPr>
        </p:nvSpPr>
        <p:spPr/>
        <p:txBody>
          <a:bodyPr/>
          <a:lstStyle/>
          <a:p>
            <a:fld id="{4E82D093-16E5-4CFA-9D15-D50B6F9B4CE5}" type="slidenum">
              <a:rPr lang="en-US" smtClean="0"/>
              <a:pPr/>
              <a:t>44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 the</a:t>
            </a:r>
            <a:r>
              <a:rPr lang="en-US" baseline="0" dirty="0" smtClean="0"/>
              <a:t> carotid is one of the vessels affected with PAD. This is important because it impairs blood flow to the brain and can cause stroke.</a:t>
            </a:r>
            <a:endParaRPr lang="en-US" dirty="0"/>
          </a:p>
        </p:txBody>
      </p:sp>
      <p:sp>
        <p:nvSpPr>
          <p:cNvPr id="4" name="Slide Number Placeholder 3"/>
          <p:cNvSpPr>
            <a:spLocks noGrp="1"/>
          </p:cNvSpPr>
          <p:nvPr>
            <p:ph type="sldNum" sz="quarter" idx="10"/>
          </p:nvPr>
        </p:nvSpPr>
        <p:spPr/>
        <p:txBody>
          <a:bodyPr/>
          <a:lstStyle/>
          <a:p>
            <a:fld id="{0518C0C5-3DC7-4563-9867-474EDCFA62E7}" type="slidenum">
              <a:rPr lang="en-US" smtClean="0"/>
              <a:pPr/>
              <a:t>50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standard</a:t>
            </a:r>
            <a:r>
              <a:rPr lang="en-US" baseline="0" dirty="0" smtClean="0"/>
              <a:t> monitoring (VS, temp)</a:t>
            </a:r>
            <a:endParaRPr lang="en-US" dirty="0"/>
          </a:p>
        </p:txBody>
      </p:sp>
      <p:sp>
        <p:nvSpPr>
          <p:cNvPr id="4" name="Slide Number Placeholder 3"/>
          <p:cNvSpPr>
            <a:spLocks noGrp="1"/>
          </p:cNvSpPr>
          <p:nvPr>
            <p:ph type="sldNum" sz="quarter" idx="10"/>
          </p:nvPr>
        </p:nvSpPr>
        <p:spPr/>
        <p:txBody>
          <a:bodyPr/>
          <a:lstStyle/>
          <a:p>
            <a:fld id="{0518C0C5-3DC7-4563-9867-474EDCFA62E7}" type="slidenum">
              <a:rPr lang="en-US" smtClean="0"/>
              <a:pPr/>
              <a:t>72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hlinkClick r:id="rId3"/>
              </a:rPr>
              <a:t>arteriosclerosis</a:t>
            </a:r>
            <a:r>
              <a:rPr lang="en-US" b="1" dirty="0" smtClean="0"/>
              <a:t> </a:t>
            </a:r>
            <a:r>
              <a:rPr lang="en-US" baseline="0" dirty="0" smtClean="0"/>
              <a:t> is plaque in the smaller vessels</a:t>
            </a:r>
            <a:endParaRPr lang="en-US" dirty="0"/>
          </a:p>
        </p:txBody>
      </p:sp>
      <p:sp>
        <p:nvSpPr>
          <p:cNvPr id="4" name="Slide Number Placeholder 3"/>
          <p:cNvSpPr>
            <a:spLocks noGrp="1"/>
          </p:cNvSpPr>
          <p:nvPr>
            <p:ph type="sldNum" sz="quarter" idx="10"/>
          </p:nvPr>
        </p:nvSpPr>
        <p:spPr/>
        <p:txBody>
          <a:bodyPr/>
          <a:lstStyle/>
          <a:p>
            <a:fld id="{4E82D093-16E5-4CFA-9D15-D50B6F9B4CE5}"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the plaque breaks off, collateral circulation takes over. If it is not enough then the limb becomes ischemic and can die.</a:t>
            </a:r>
            <a:endParaRPr lang="en-US" dirty="0"/>
          </a:p>
        </p:txBody>
      </p:sp>
      <p:sp>
        <p:nvSpPr>
          <p:cNvPr id="4" name="Slide Number Placeholder 3"/>
          <p:cNvSpPr>
            <a:spLocks noGrp="1"/>
          </p:cNvSpPr>
          <p:nvPr>
            <p:ph type="sldNum" sz="quarter" idx="10"/>
          </p:nvPr>
        </p:nvSpPr>
        <p:spPr/>
        <p:txBody>
          <a:bodyPr/>
          <a:lstStyle/>
          <a:p>
            <a:fld id="{4E82D093-16E5-4CFA-9D15-D50B6F9B4CE5}"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these factors can’t be changed, but many</a:t>
            </a:r>
            <a:r>
              <a:rPr lang="en-US" baseline="0" dirty="0" smtClean="0"/>
              <a:t> can be improved with lifestyle modification.</a:t>
            </a:r>
            <a:endParaRPr lang="en-US" dirty="0"/>
          </a:p>
        </p:txBody>
      </p:sp>
      <p:sp>
        <p:nvSpPr>
          <p:cNvPr id="4" name="Slide Number Placeholder 3"/>
          <p:cNvSpPr>
            <a:spLocks noGrp="1"/>
          </p:cNvSpPr>
          <p:nvPr>
            <p:ph type="sldNum" sz="quarter" idx="10"/>
          </p:nvPr>
        </p:nvSpPr>
        <p:spPr/>
        <p:txBody>
          <a:bodyPr/>
          <a:lstStyle/>
          <a:p>
            <a:fld id="{4E82D093-16E5-4CFA-9D15-D50B6F9B4CE5}" type="slidenum">
              <a:rPr lang="en-US" smtClean="0"/>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Diagram on the left shows a normal vessel. The vessel on the right has plaque. See how the plaque</a:t>
            </a:r>
            <a:r>
              <a:rPr lang="en-US" baseline="0" dirty="0" smtClean="0"/>
              <a:t> builds up and makes the lumen of the vessel smaller. This continues to build until the vessel is blocked.</a:t>
            </a:r>
            <a:endParaRPr lang="en-US" dirty="0"/>
          </a:p>
        </p:txBody>
      </p:sp>
      <p:sp>
        <p:nvSpPr>
          <p:cNvPr id="4" name="Slide Number Placeholder 3"/>
          <p:cNvSpPr>
            <a:spLocks noGrp="1"/>
          </p:cNvSpPr>
          <p:nvPr>
            <p:ph type="sldNum" sz="quarter" idx="10"/>
          </p:nvPr>
        </p:nvSpPr>
        <p:spPr/>
        <p:txBody>
          <a:bodyPr/>
          <a:lstStyle/>
          <a:p>
            <a:fld id="{4E82D093-16E5-4CFA-9D15-D50B6F9B4CE5}"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 can be in the legs and buttocks.</a:t>
            </a:r>
            <a:endParaRPr lang="en-US" dirty="0"/>
          </a:p>
        </p:txBody>
      </p:sp>
      <p:sp>
        <p:nvSpPr>
          <p:cNvPr id="4" name="Slide Number Placeholder 3"/>
          <p:cNvSpPr>
            <a:spLocks noGrp="1"/>
          </p:cNvSpPr>
          <p:nvPr>
            <p:ph type="sldNum" sz="quarter" idx="10"/>
          </p:nvPr>
        </p:nvSpPr>
        <p:spPr/>
        <p:txBody>
          <a:bodyPr/>
          <a:lstStyle/>
          <a:p>
            <a:fld id="{4E82D093-16E5-4CFA-9D15-D50B6F9B4CE5}" type="slidenum">
              <a:rPr lang="en-US" smtClean="0"/>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Cholesterol level, blood pressure. The last three are more diagnostic after a possible problem is discovered.</a:t>
            </a:r>
            <a:endParaRPr lang="en-US" dirty="0"/>
          </a:p>
        </p:txBody>
      </p:sp>
      <p:sp>
        <p:nvSpPr>
          <p:cNvPr id="4" name="Slide Number Placeholder 3"/>
          <p:cNvSpPr>
            <a:spLocks noGrp="1"/>
          </p:cNvSpPr>
          <p:nvPr>
            <p:ph type="sldNum" sz="quarter" idx="10"/>
          </p:nvPr>
        </p:nvSpPr>
        <p:spPr/>
        <p:txBody>
          <a:bodyPr/>
          <a:lstStyle/>
          <a:p>
            <a:fld id="{4E82D093-16E5-4CFA-9D15-D50B6F9B4CE5}" type="slidenum">
              <a:rPr lang="en-US" smtClean="0"/>
              <a:pPr/>
              <a:t>21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Mild exercise = treadmill. If the pressure decreases with exercise, it</a:t>
            </a:r>
            <a:r>
              <a:rPr lang="en-US" baseline="0" dirty="0" smtClean="0"/>
              <a:t> is a sign that blood isn’t circulating properly in the legs.</a:t>
            </a:r>
            <a:endParaRPr lang="en-US" dirty="0"/>
          </a:p>
        </p:txBody>
      </p:sp>
      <p:sp>
        <p:nvSpPr>
          <p:cNvPr id="4" name="Slide Number Placeholder 3"/>
          <p:cNvSpPr>
            <a:spLocks noGrp="1"/>
          </p:cNvSpPr>
          <p:nvPr>
            <p:ph type="sldNum" sz="quarter" idx="10"/>
          </p:nvPr>
        </p:nvSpPr>
        <p:spPr/>
        <p:txBody>
          <a:bodyPr/>
          <a:lstStyle/>
          <a:p>
            <a:fld id="{4E82D093-16E5-4CFA-9D15-D50B6F9B4CE5}" type="slidenum">
              <a:rPr lang="en-US" smtClean="0"/>
              <a:pPr/>
              <a:t>22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Older, male=</a:t>
            </a:r>
            <a:r>
              <a:rPr lang="en-US" baseline="0" dirty="0" smtClean="0"/>
              <a:t> more prone</a:t>
            </a:r>
            <a:endParaRPr lang="en-US" dirty="0"/>
          </a:p>
        </p:txBody>
      </p:sp>
      <p:sp>
        <p:nvSpPr>
          <p:cNvPr id="4" name="Slide Number Placeholder 3"/>
          <p:cNvSpPr>
            <a:spLocks noGrp="1"/>
          </p:cNvSpPr>
          <p:nvPr>
            <p:ph type="sldNum" sz="quarter" idx="10"/>
          </p:nvPr>
        </p:nvSpPr>
        <p:spPr/>
        <p:txBody>
          <a:bodyPr/>
          <a:lstStyle/>
          <a:p>
            <a:fld id="{4E82D093-16E5-4CFA-9D15-D50B6F9B4CE5}" type="slidenum">
              <a:rPr lang="en-US" smtClean="0"/>
              <a:pPr/>
              <a:t>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85800" y="1143000"/>
            <a:ext cx="7772400" cy="4572000"/>
            <a:chOff x="1371600" y="1143000"/>
            <a:chExt cx="7772400" cy="5715000"/>
          </a:xfrm>
          <a:effectLst>
            <a:reflection blurRad="6350" stA="50000" endA="300" endPos="15500" dist="50800" dir="5400000" sy="-100000" algn="bl" rotWithShape="0"/>
          </a:effectLst>
        </p:grpSpPr>
        <p:sp>
          <p:nvSpPr>
            <p:cNvPr id="8" name="Rectangle 7"/>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Rectangle 9"/>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ctrTitle"/>
          </p:nvPr>
        </p:nvSpPr>
        <p:spPr>
          <a:xfrm>
            <a:off x="1371600" y="1676401"/>
            <a:ext cx="6400800" cy="1924050"/>
          </a:xfrm>
        </p:spPr>
        <p:txBody>
          <a:bodyPr vert="horz" lIns="91440" tIns="45720" rIns="91440" bIns="45720" rtlCol="0" anchor="b" anchorCtr="0">
            <a:noAutofit/>
          </a:bodyPr>
          <a:lstStyle>
            <a:lvl1pPr algn="ctr" defTabSz="914400" rtl="0" eaLnBrk="1" latinLnBrk="0" hangingPunct="1">
              <a:spcBef>
                <a:spcPct val="0"/>
              </a:spcBef>
              <a:buNone/>
              <a:defRPr sz="3800" kern="1200">
                <a:solidFill>
                  <a:schemeClr val="tx1">
                    <a:lumMod val="75000"/>
                    <a:lumOff val="25000"/>
                  </a:schemeClr>
                </a:solidFill>
                <a:effectLst>
                  <a:innerShdw blurRad="63500">
                    <a:srgbClr val="F1F1F1"/>
                  </a:inn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4039737"/>
            <a:ext cx="6400800" cy="1522862"/>
          </a:xfrm>
        </p:spPr>
        <p:txBody>
          <a:bodyPr vert="horz" lIns="91440" tIns="45720" rIns="91440" bIns="45720" rtlCol="0">
            <a:normAutofit/>
            <a:scene3d>
              <a:camera prst="orthographicFront"/>
              <a:lightRig rig="balanced" dir="t">
                <a:rot lat="0" lon="0" rev="4200000"/>
              </a:lightRig>
            </a:scene3d>
            <a:sp3d extrusionH="31750" prstMaterial="metal">
              <a:bevelT w="25400" h="12700" prst="softRound"/>
            </a:sp3d>
          </a:bodyPr>
          <a:lstStyle>
            <a:lvl1pPr marL="0" indent="0" algn="ctr" defTabSz="914400" rtl="0" eaLnBrk="1" latinLnBrk="0" hangingPunct="1">
              <a:spcBef>
                <a:spcPts val="1500"/>
              </a:spcBef>
              <a:buClr>
                <a:schemeClr val="bg1">
                  <a:lumMod val="65000"/>
                </a:schemeClr>
              </a:buClr>
              <a:buSzPct val="80000"/>
              <a:buFont typeface="Wingdings 2" pitchFamily="18" charset="2"/>
              <a:buNone/>
              <a:defRPr sz="2000" b="0" kern="1200">
                <a:solidFill>
                  <a:schemeClr val="tx1">
                    <a:lumMod val="50000"/>
                    <a:lumOff val="50000"/>
                  </a:schemeClr>
                </a:solidFill>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867400" y="6574536"/>
            <a:ext cx="2133600" cy="274320"/>
          </a:xfrm>
        </p:spPr>
        <p:txBody>
          <a:bodyPr/>
          <a:lstStyle/>
          <a:p>
            <a:endParaRPr lang="en-US" dirty="0"/>
          </a:p>
        </p:txBody>
      </p:sp>
      <p:sp>
        <p:nvSpPr>
          <p:cNvPr id="5" name="Footer Placeholder 4"/>
          <p:cNvSpPr>
            <a:spLocks noGrp="1"/>
          </p:cNvSpPr>
          <p:nvPr>
            <p:ph type="ftr" sz="quarter" idx="11"/>
          </p:nvPr>
        </p:nvSpPr>
        <p:spPr>
          <a:xfrm>
            <a:off x="1143000" y="6574536"/>
            <a:ext cx="2895600" cy="274320"/>
          </a:xfrm>
        </p:spPr>
        <p:txBody>
          <a:bodyPr/>
          <a:lstStyle/>
          <a:p>
            <a:r>
              <a:rPr lang="en-US" dirty="0" smtClean="0"/>
              <a:t>MRT 2008</a:t>
            </a:r>
            <a:endParaRPr lang="en-US" dirty="0"/>
          </a:p>
        </p:txBody>
      </p:sp>
      <p:sp>
        <p:nvSpPr>
          <p:cNvPr id="6" name="Slide Number Placeholder 5"/>
          <p:cNvSpPr>
            <a:spLocks noGrp="1"/>
          </p:cNvSpPr>
          <p:nvPr>
            <p:ph type="sldNum" sz="quarter" idx="12"/>
          </p:nvPr>
        </p:nvSpPr>
        <p:spPr>
          <a:xfrm>
            <a:off x="8778240" y="6574536"/>
            <a:ext cx="365760" cy="274320"/>
          </a:xfrm>
        </p:spPr>
        <p:txBody>
          <a:bodyPr/>
          <a:lstStyle/>
          <a:p>
            <a:fld id="{A5165CEC-A2FB-481A-AB06-AA6C4DBD77D1}" type="slidenum">
              <a:rPr lang="en-US" smtClean="0"/>
              <a:pPr/>
              <a:t>‹#›</a:t>
            </a:fld>
            <a:endParaRPr lang="en-US" dirty="0"/>
          </a:p>
        </p:txBody>
      </p:sp>
      <p:cxnSp>
        <p:nvCxnSpPr>
          <p:cNvPr id="11" name="Straight Connector 10"/>
          <p:cNvCxnSpPr/>
          <p:nvPr/>
        </p:nvCxnSpPr>
        <p:spPr>
          <a:xfrm rot="10800000">
            <a:off x="2286000" y="3794763"/>
            <a:ext cx="4572000" cy="1588"/>
          </a:xfrm>
          <a:prstGeom prst="line">
            <a:avLst/>
          </a:prstGeom>
          <a:ln w="28575">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MRT 2008</a:t>
            </a:r>
            <a:endParaRPr lang="en-US" dirty="0"/>
          </a:p>
        </p:txBody>
      </p:sp>
      <p:sp>
        <p:nvSpPr>
          <p:cNvPr id="6" name="Slide Number Placeholder 5"/>
          <p:cNvSpPr>
            <a:spLocks noGrp="1"/>
          </p:cNvSpPr>
          <p:nvPr>
            <p:ph type="sldNum" sz="quarter" idx="12"/>
          </p:nvPr>
        </p:nvSpPr>
        <p:spPr/>
        <p:txBody>
          <a:bodyPr/>
          <a:lstStyle/>
          <a:p>
            <a:fld id="{4A4F47FF-E226-4B33-AFC0-6D5BFDE219B7}"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1143000"/>
            <a:ext cx="7772400" cy="5715000"/>
            <a:chOff x="1371600" y="1143000"/>
            <a:chExt cx="7772400" cy="5715000"/>
          </a:xfrm>
        </p:grpSpPr>
        <p:sp>
          <p:nvSpPr>
            <p:cNvPr id="8" name="Rectangle 7"/>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Rectangle 9"/>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Vertical Text Placeholder 2"/>
          <p:cNvSpPr>
            <a:spLocks noGrp="1"/>
          </p:cNvSpPr>
          <p:nvPr>
            <p:ph type="body" orient="vert" idx="1"/>
          </p:nvPr>
        </p:nvSpPr>
        <p:spPr>
          <a:xfrm>
            <a:off x="609600" y="1828801"/>
            <a:ext cx="6553200" cy="45447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5181600" y="6574536"/>
            <a:ext cx="2133600" cy="274320"/>
          </a:xfrm>
        </p:spPr>
        <p:txBody>
          <a:bodyPr/>
          <a:lstStyle/>
          <a:p>
            <a:endParaRPr lang="en-US" dirty="0"/>
          </a:p>
        </p:txBody>
      </p:sp>
      <p:sp>
        <p:nvSpPr>
          <p:cNvPr id="5" name="Footer Placeholder 4"/>
          <p:cNvSpPr>
            <a:spLocks noGrp="1"/>
          </p:cNvSpPr>
          <p:nvPr>
            <p:ph type="ftr" sz="quarter" idx="11"/>
          </p:nvPr>
        </p:nvSpPr>
        <p:spPr>
          <a:xfrm>
            <a:off x="457200" y="6574536"/>
            <a:ext cx="2895600" cy="274320"/>
          </a:xfrm>
        </p:spPr>
        <p:txBody>
          <a:bodyPr/>
          <a:lstStyle/>
          <a:p>
            <a:r>
              <a:rPr lang="en-US" dirty="0" smtClean="0"/>
              <a:t>MRT 2008</a:t>
            </a:r>
            <a:endParaRPr lang="en-US" dirty="0"/>
          </a:p>
        </p:txBody>
      </p:sp>
      <p:sp>
        <p:nvSpPr>
          <p:cNvPr id="6" name="Slide Number Placeholder 5"/>
          <p:cNvSpPr>
            <a:spLocks noGrp="1"/>
          </p:cNvSpPr>
          <p:nvPr>
            <p:ph type="sldNum" sz="quarter" idx="12"/>
          </p:nvPr>
        </p:nvSpPr>
        <p:spPr/>
        <p:txBody>
          <a:bodyPr/>
          <a:lstStyle/>
          <a:p>
            <a:fld id="{8D5AF43A-0C72-4B7C-B235-07BD9D6B880E}" type="slidenum">
              <a:rPr lang="en-US" smtClean="0"/>
              <a:pPr/>
              <a:t>‹#›</a:t>
            </a:fld>
            <a:endParaRPr lang="en-US" dirty="0"/>
          </a:p>
        </p:txBody>
      </p:sp>
      <p:sp>
        <p:nvSpPr>
          <p:cNvPr id="11" name="Rectangle 10"/>
          <p:cNvSpPr/>
          <p:nvPr/>
        </p:nvSpPr>
        <p:spPr>
          <a:xfrm flipV="1">
            <a:off x="8366760" y="0"/>
            <a:ext cx="777240" cy="6858000"/>
          </a:xfrm>
          <a:prstGeom prst="rect">
            <a:avLst/>
          </a:prstGeom>
          <a:gradFill>
            <a:gsLst>
              <a:gs pos="0">
                <a:schemeClr val="bg1">
                  <a:alpha val="50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2" name="Straight Connector 11"/>
          <p:cNvCxnSpPr/>
          <p:nvPr/>
        </p:nvCxnSpPr>
        <p:spPr>
          <a:xfrm rot="5400000">
            <a:off x="4940146" y="3428206"/>
            <a:ext cx="68580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409296" y="152400"/>
            <a:ext cx="734704" cy="5851525"/>
          </a:xfrm>
        </p:spPr>
        <p:txBody>
          <a:bodyPr vert="eaVert" anchor="t" anchorCtr="0"/>
          <a:lstStyle/>
          <a:p>
            <a:r>
              <a:rPr lang="en-US" smtClean="0"/>
              <a:t>Click to edit Master title style</a:t>
            </a:r>
            <a:endParaRPr/>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MRT 2008</a:t>
            </a:r>
            <a:endParaRPr lang="en-US" dirty="0"/>
          </a:p>
        </p:txBody>
      </p:sp>
      <p:sp>
        <p:nvSpPr>
          <p:cNvPr id="6" name="Slide Number Placeholder 5"/>
          <p:cNvSpPr>
            <a:spLocks noGrp="1"/>
          </p:cNvSpPr>
          <p:nvPr>
            <p:ph type="sldNum" sz="quarter" idx="12"/>
          </p:nvPr>
        </p:nvSpPr>
        <p:spPr/>
        <p:txBody>
          <a:bodyPr/>
          <a:lstStyle/>
          <a:p>
            <a:fld id="{85979129-9044-458F-B584-7C569052BCB2}"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11"/>
          <p:cNvGrpSpPr/>
          <p:nvPr/>
        </p:nvGrpSpPr>
        <p:grpSpPr>
          <a:xfrm>
            <a:off x="0" y="1143000"/>
            <a:ext cx="7772400" cy="2743200"/>
            <a:chOff x="0" y="1143000"/>
            <a:chExt cx="7772400" cy="2743200"/>
          </a:xfrm>
        </p:grpSpPr>
        <p:sp>
          <p:nvSpPr>
            <p:cNvPr id="9" name="Rectangle 8"/>
            <p:cNvSpPr/>
            <p:nvPr/>
          </p:nvSpPr>
          <p:spPr>
            <a:xfrm>
              <a:off x="0" y="1143000"/>
              <a:ext cx="7772400" cy="2743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Rectangle 9"/>
            <p:cNvSpPr/>
            <p:nvPr/>
          </p:nvSpPr>
          <p:spPr>
            <a:xfrm>
              <a:off x="0" y="1371600"/>
              <a:ext cx="7543800" cy="2286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0" y="1600200"/>
              <a:ext cx="7315200" cy="1828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228600" y="1600200"/>
            <a:ext cx="6858000" cy="1143000"/>
          </a:xfrm>
        </p:spPr>
        <p:txBody>
          <a:bodyPr vert="horz" lIns="91440" tIns="45720" rIns="91440" bIns="45720" rtlCol="0" anchor="b" anchorCtr="0">
            <a:noAutofit/>
          </a:bodyPr>
          <a:lstStyle>
            <a:lvl1pPr algn="l" defTabSz="914400" rtl="0" eaLnBrk="1" latinLnBrk="0" hangingPunct="1">
              <a:spcBef>
                <a:spcPct val="0"/>
              </a:spcBef>
              <a:buNone/>
              <a:defRPr sz="3200" b="0" kern="1200" cap="none" baseline="0">
                <a:solidFill>
                  <a:schemeClr val="tx1">
                    <a:lumMod val="75000"/>
                    <a:lumOff val="25000"/>
                  </a:schemeClr>
                </a:solidFill>
                <a:effectLst>
                  <a:innerShdw blurRad="63500">
                    <a:srgbClr val="F1F1F1"/>
                  </a:inn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228600" y="2756848"/>
            <a:ext cx="6858000" cy="640080"/>
          </a:xfrm>
        </p:spPr>
        <p:txBody>
          <a:bodyPr vert="horz" lIns="91440" tIns="45720" rIns="91440" bIns="45720" rtlCol="0" anchor="t" anchorCtr="0">
            <a:normAutofit/>
            <a:scene3d>
              <a:camera prst="orthographicFront"/>
              <a:lightRig rig="balanced" dir="t">
                <a:rot lat="0" lon="0" rev="4200000"/>
              </a:lightRig>
            </a:scene3d>
            <a:sp3d extrusionH="31750" prstMaterial="metal">
              <a:bevelT w="25400" h="12700" prst="softRound"/>
            </a:sp3d>
          </a:bodyPr>
          <a:lstStyle>
            <a:lvl1pPr marL="0" indent="0">
              <a:buNone/>
              <a:defRPr sz="1600" b="0" kern="1200">
                <a:solidFill>
                  <a:schemeClr val="tx1">
                    <a:lumMod val="50000"/>
                    <a:lumOff val="50000"/>
                  </a:schemeClr>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1500"/>
              </a:spcBef>
              <a:buClr>
                <a:schemeClr val="bg1">
                  <a:lumMod val="65000"/>
                </a:schemeClr>
              </a:buClr>
              <a:buSzPct val="80000"/>
              <a:buFont typeface="Wingdings 2" pitchFamily="18" charset="2"/>
              <a:buNone/>
            </a:pPr>
            <a:r>
              <a:rPr lang="en-US" smtClean="0"/>
              <a:t>Click to edit Master text styles</a:t>
            </a:r>
          </a:p>
        </p:txBody>
      </p:sp>
      <p:sp>
        <p:nvSpPr>
          <p:cNvPr id="4" name="Date Placeholder 3"/>
          <p:cNvSpPr>
            <a:spLocks noGrp="1"/>
          </p:cNvSpPr>
          <p:nvPr>
            <p:ph type="dt" sz="half" idx="10"/>
          </p:nvPr>
        </p:nvSpPr>
        <p:spPr>
          <a:xfrm>
            <a:off x="4953000" y="6574536"/>
            <a:ext cx="2133600" cy="274320"/>
          </a:xfrm>
        </p:spPr>
        <p:txBody>
          <a:bodyPr/>
          <a:lstStyle/>
          <a:p>
            <a:endParaRPr lang="en-US" dirty="0"/>
          </a:p>
        </p:txBody>
      </p:sp>
      <p:sp>
        <p:nvSpPr>
          <p:cNvPr id="5" name="Footer Placeholder 4"/>
          <p:cNvSpPr>
            <a:spLocks noGrp="1"/>
          </p:cNvSpPr>
          <p:nvPr>
            <p:ph type="ftr" sz="quarter" idx="11"/>
          </p:nvPr>
        </p:nvSpPr>
        <p:spPr>
          <a:xfrm>
            <a:off x="228600" y="6574536"/>
            <a:ext cx="2895600" cy="274320"/>
          </a:xfrm>
        </p:spPr>
        <p:txBody>
          <a:bodyPr/>
          <a:lstStyle/>
          <a:p>
            <a:r>
              <a:rPr lang="en-US" dirty="0" smtClean="0"/>
              <a:t>MRT 2008</a:t>
            </a:r>
            <a:endParaRPr lang="en-US" dirty="0"/>
          </a:p>
        </p:txBody>
      </p:sp>
      <p:sp>
        <p:nvSpPr>
          <p:cNvPr id="6" name="Slide Number Placeholder 5"/>
          <p:cNvSpPr>
            <a:spLocks noGrp="1"/>
          </p:cNvSpPr>
          <p:nvPr>
            <p:ph type="sldNum" sz="quarter" idx="12"/>
          </p:nvPr>
        </p:nvSpPr>
        <p:spPr>
          <a:xfrm>
            <a:off x="8778240" y="6574536"/>
            <a:ext cx="365760" cy="274320"/>
          </a:xfrm>
        </p:spPr>
        <p:txBody>
          <a:bodyPr/>
          <a:lstStyle/>
          <a:p>
            <a:fld id="{038E5C74-0389-43AC-9A65-F38AAD4C8B38}"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057400" y="1828800"/>
            <a:ext cx="3108960" cy="4544704"/>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376536" y="1828800"/>
            <a:ext cx="3108960" cy="4544704"/>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MRT 2008</a:t>
            </a:r>
            <a:endParaRPr lang="en-US" dirty="0"/>
          </a:p>
        </p:txBody>
      </p:sp>
      <p:sp>
        <p:nvSpPr>
          <p:cNvPr id="7" name="Slide Number Placeholder 6"/>
          <p:cNvSpPr>
            <a:spLocks noGrp="1"/>
          </p:cNvSpPr>
          <p:nvPr>
            <p:ph type="sldNum" sz="quarter" idx="12"/>
          </p:nvPr>
        </p:nvSpPr>
        <p:spPr/>
        <p:txBody>
          <a:bodyPr/>
          <a:lstStyle/>
          <a:p>
            <a:fld id="{0BD5965F-25B7-48D3-B805-E42686BED792}"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046288" y="1825934"/>
            <a:ext cx="3108960" cy="639762"/>
          </a:xfrm>
        </p:spPr>
        <p:txBody>
          <a:bodyPr anchor="b">
            <a:norm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46288" y="2667000"/>
            <a:ext cx="3108960" cy="37201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392103" y="1825934"/>
            <a:ext cx="3108960" cy="639762"/>
          </a:xfrm>
        </p:spPr>
        <p:txBody>
          <a:bodyPr anchor="b">
            <a:norm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92103" y="2667000"/>
            <a:ext cx="3108960" cy="37201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MRT 2008</a:t>
            </a:r>
            <a:endParaRPr lang="en-US" dirty="0"/>
          </a:p>
        </p:txBody>
      </p:sp>
      <p:sp>
        <p:nvSpPr>
          <p:cNvPr id="9" name="Slide Number Placeholder 8"/>
          <p:cNvSpPr>
            <a:spLocks noGrp="1"/>
          </p:cNvSpPr>
          <p:nvPr>
            <p:ph type="sldNum" sz="quarter" idx="12"/>
          </p:nvPr>
        </p:nvSpPr>
        <p:spPr/>
        <p:txBody>
          <a:bodyPr/>
          <a:lstStyle/>
          <a:p>
            <a:fld id="{F9F316BB-D7C7-400B-A0AD-EFB6E8A825EA}" type="slidenum">
              <a:rPr lang="en-US" smtClean="0"/>
              <a:pPr/>
              <a:t>‹#›</a:t>
            </a:fld>
            <a:endParaRPr lang="en-US" dirty="0"/>
          </a:p>
        </p:txBody>
      </p:sp>
      <p:cxnSp>
        <p:nvCxnSpPr>
          <p:cNvPr id="10" name="Straight Connector 9"/>
          <p:cNvCxnSpPr/>
          <p:nvPr/>
        </p:nvCxnSpPr>
        <p:spPr>
          <a:xfrm rot="10800000">
            <a:off x="2071048" y="2548267"/>
            <a:ext cx="6400800" cy="1588"/>
          </a:xfrm>
          <a:prstGeom prst="line">
            <a:avLst/>
          </a:prstGeom>
          <a:ln w="28575">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MRT 2008</a:t>
            </a:r>
            <a:endParaRPr lang="en-US" dirty="0"/>
          </a:p>
        </p:txBody>
      </p:sp>
      <p:sp>
        <p:nvSpPr>
          <p:cNvPr id="5" name="Slide Number Placeholder 4"/>
          <p:cNvSpPr>
            <a:spLocks noGrp="1"/>
          </p:cNvSpPr>
          <p:nvPr>
            <p:ph type="sldNum" sz="quarter" idx="12"/>
          </p:nvPr>
        </p:nvSpPr>
        <p:spPr/>
        <p:txBody>
          <a:bodyPr/>
          <a:lstStyle/>
          <a:p>
            <a:fld id="{C4C12B04-CDA3-429C-A6C7-815A3A23ADF7}"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11"/>
          <p:cNvGrpSpPr/>
          <p:nvPr/>
        </p:nvGrpSpPr>
        <p:grpSpPr>
          <a:xfrm>
            <a:off x="0" y="0"/>
            <a:ext cx="9144000" cy="6400800"/>
            <a:chOff x="0" y="457200"/>
            <a:chExt cx="9144000" cy="6400800"/>
          </a:xfrm>
          <a:effectLst>
            <a:reflection blurRad="6350" stA="50000" endA="300" endPos="6000" dist="50800" dir="5400000" sy="-100000" algn="bl" rotWithShape="0"/>
          </a:effectLst>
        </p:grpSpPr>
        <p:sp>
          <p:nvSpPr>
            <p:cNvPr id="11" name="Rectangle 10"/>
            <p:cNvSpPr/>
            <p:nvPr/>
          </p:nvSpPr>
          <p:spPr>
            <a:xfrm>
              <a:off x="0" y="457200"/>
              <a:ext cx="9144000" cy="6400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Rectangle 9"/>
            <p:cNvSpPr/>
            <p:nvPr/>
          </p:nvSpPr>
          <p:spPr>
            <a:xfrm>
              <a:off x="228600" y="685800"/>
              <a:ext cx="8686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457200" y="914400"/>
              <a:ext cx="8229600" cy="5943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 name="Rectangle 5"/>
            <p:cNvSpPr/>
            <p:nvPr/>
          </p:nvSpPr>
          <p:spPr>
            <a:xfrm>
              <a:off x="6858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 name="Rectangle 6"/>
            <p:cNvSpPr/>
            <p:nvPr/>
          </p:nvSpPr>
          <p:spPr>
            <a:xfrm>
              <a:off x="9144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Rectangle 7"/>
            <p:cNvSpPr/>
            <p:nvPr/>
          </p:nvSpPr>
          <p:spPr>
            <a:xfrm>
              <a:off x="11430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Date Placeholder 1"/>
          <p:cNvSpPr>
            <a:spLocks noGrp="1"/>
          </p:cNvSpPr>
          <p:nvPr>
            <p:ph type="dt" sz="half" idx="10"/>
          </p:nvPr>
        </p:nvSpPr>
        <p:spPr>
          <a:xfrm>
            <a:off x="5867400" y="6574536"/>
            <a:ext cx="2133600" cy="274320"/>
          </a:xfrm>
        </p:spPr>
        <p:txBody>
          <a:bodyPr/>
          <a:lstStyle/>
          <a:p>
            <a:endParaRPr lang="en-US" dirty="0"/>
          </a:p>
        </p:txBody>
      </p:sp>
      <p:sp>
        <p:nvSpPr>
          <p:cNvPr id="3" name="Footer Placeholder 2"/>
          <p:cNvSpPr>
            <a:spLocks noGrp="1"/>
          </p:cNvSpPr>
          <p:nvPr>
            <p:ph type="ftr" sz="quarter" idx="11"/>
          </p:nvPr>
        </p:nvSpPr>
        <p:spPr>
          <a:xfrm>
            <a:off x="1143000" y="6574536"/>
            <a:ext cx="2895600" cy="274320"/>
          </a:xfrm>
        </p:spPr>
        <p:txBody>
          <a:bodyPr/>
          <a:lstStyle/>
          <a:p>
            <a:r>
              <a:rPr lang="en-US" dirty="0" smtClean="0"/>
              <a:t>MRT 2008</a:t>
            </a:r>
            <a:endParaRPr lang="en-US" dirty="0"/>
          </a:p>
        </p:txBody>
      </p:sp>
      <p:sp>
        <p:nvSpPr>
          <p:cNvPr id="4" name="Slide Number Placeholder 3"/>
          <p:cNvSpPr>
            <a:spLocks noGrp="1"/>
          </p:cNvSpPr>
          <p:nvPr>
            <p:ph type="sldNum" sz="quarter" idx="12"/>
          </p:nvPr>
        </p:nvSpPr>
        <p:spPr/>
        <p:txBody>
          <a:bodyPr/>
          <a:lstStyle/>
          <a:p>
            <a:fld id="{A8D98C84-F93A-489F-9DF6-8635119DD820}"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371600" y="1143000"/>
            <a:ext cx="7772400" cy="5257800"/>
            <a:chOff x="1371600" y="1143000"/>
            <a:chExt cx="7772400" cy="5715000"/>
          </a:xfrm>
          <a:effectLst>
            <a:reflection blurRad="6350" stA="50000" endA="300" endPos="6000" dist="50800" dir="5400000" sy="-100000" algn="bl" rotWithShape="0"/>
          </a:effectLst>
        </p:grpSpPr>
        <p:sp>
          <p:nvSpPr>
            <p:cNvPr id="9" name="Rectangle 8"/>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0" name="Rectangle 9"/>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Content Placeholder 2"/>
          <p:cNvSpPr>
            <a:spLocks noGrp="1"/>
          </p:cNvSpPr>
          <p:nvPr>
            <p:ph idx="1"/>
          </p:nvPr>
        </p:nvSpPr>
        <p:spPr>
          <a:xfrm>
            <a:off x="3575050" y="1828800"/>
            <a:ext cx="4926013" cy="4343400"/>
          </a:xfrm>
        </p:spPr>
        <p:txBody>
          <a:bodyPr>
            <a:normAutofit/>
          </a:bodyPr>
          <a:lstStyle>
            <a:lvl1pPr>
              <a:defRPr sz="18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828800" y="2133600"/>
            <a:ext cx="1371600" cy="3886200"/>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MRT 2008</a:t>
            </a:r>
            <a:endParaRPr lang="en-US" dirty="0"/>
          </a:p>
        </p:txBody>
      </p:sp>
      <p:sp>
        <p:nvSpPr>
          <p:cNvPr id="7" name="Slide Number Placeholder 6"/>
          <p:cNvSpPr>
            <a:spLocks noGrp="1"/>
          </p:cNvSpPr>
          <p:nvPr>
            <p:ph type="sldNum" sz="quarter" idx="12"/>
          </p:nvPr>
        </p:nvSpPr>
        <p:spPr/>
        <p:txBody>
          <a:bodyPr/>
          <a:lstStyle/>
          <a:p>
            <a:fld id="{971374E6-3ED4-4586-8777-CD08B0E29A56}" type="slidenum">
              <a:rPr lang="en-US" smtClean="0"/>
              <a:pPr/>
              <a:t>‹#›</a:t>
            </a:fld>
            <a:endParaRPr lang="en-US" dirty="0"/>
          </a:p>
        </p:txBody>
      </p:sp>
      <p:sp>
        <p:nvSpPr>
          <p:cNvPr id="13" name="Rectangle 12"/>
          <p:cNvSpPr/>
          <p:nvPr/>
        </p:nvSpPr>
        <p:spPr>
          <a:xfrm rot="5400000">
            <a:off x="3268981" y="-3268981"/>
            <a:ext cx="777240" cy="7315200"/>
          </a:xfrm>
          <a:prstGeom prst="rect">
            <a:avLst/>
          </a:prstGeom>
          <a:gradFill flip="none" rotWithShape="1">
            <a:gsLst>
              <a:gs pos="0">
                <a:schemeClr val="bg1">
                  <a:alpha val="5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rot="10800000">
            <a:off x="1" y="789296"/>
            <a:ext cx="73152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94678"/>
            <a:ext cx="7315200" cy="778778"/>
          </a:xfrm>
        </p:spPr>
        <p:txBody>
          <a:bodyPr vert="horz" lIns="91440" tIns="45720" rIns="91440" bIns="45720" rtlCol="0" anchor="b" anchorCtr="0">
            <a:noAutofit/>
          </a:bodyPr>
          <a:lstStyle>
            <a:lvl1pPr algn="l" defTabSz="914400" rtl="0" eaLnBrk="1" latinLnBrk="0" hangingPunct="1">
              <a:spcBef>
                <a:spcPct val="0"/>
              </a:spcBef>
              <a:buNone/>
              <a:defRPr sz="3200" kern="1200">
                <a:solidFill>
                  <a:schemeClr val="tx1">
                    <a:lumMod val="75000"/>
                    <a:lumOff val="25000"/>
                  </a:schemeClr>
                </a:solidFill>
                <a:effectLst>
                  <a:innerShdw blurRad="114300">
                    <a:srgbClr val="F1F1F1"/>
                  </a:innerShdw>
                </a:effectLst>
                <a:latin typeface="+mj-lt"/>
                <a:ea typeface="+mj-ea"/>
                <a:cs typeface="+mj-cs"/>
              </a:defRPr>
            </a:lvl1pPr>
          </a:lstStyle>
          <a:p>
            <a:r>
              <a:rPr lang="en-US" smtClean="0"/>
              <a:t>Click to edit Master title style</a:t>
            </a:r>
            <a:endParaRPr/>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8" name="Rectangle 17"/>
          <p:cNvSpPr/>
          <p:nvPr/>
        </p:nvSpPr>
        <p:spPr>
          <a:xfrm rot="5400000">
            <a:off x="3268980" y="-3268981"/>
            <a:ext cx="777240" cy="7315200"/>
          </a:xfrm>
          <a:prstGeom prst="rect">
            <a:avLst/>
          </a:prstGeom>
          <a:gradFill flip="none" rotWithShape="1">
            <a:gsLst>
              <a:gs pos="0">
                <a:schemeClr val="bg1">
                  <a:alpha val="5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cxnSp>
        <p:nvCxnSpPr>
          <p:cNvPr id="19" name="Straight Connector 18"/>
          <p:cNvCxnSpPr/>
          <p:nvPr/>
        </p:nvCxnSpPr>
        <p:spPr>
          <a:xfrm rot="10800000">
            <a:off x="0" y="789296"/>
            <a:ext cx="73152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 name="Group 13"/>
          <p:cNvGrpSpPr/>
          <p:nvPr/>
        </p:nvGrpSpPr>
        <p:grpSpPr>
          <a:xfrm>
            <a:off x="1371600" y="1143000"/>
            <a:ext cx="7772400" cy="5257800"/>
            <a:chOff x="1371600" y="1143000"/>
            <a:chExt cx="7772400" cy="5715000"/>
          </a:xfrm>
          <a:effectLst>
            <a:reflection blurRad="6350" stA="50000" endA="300" endPos="6000" dist="50800" dir="5400000" sy="-100000" algn="bl" rotWithShape="0"/>
          </a:effectLst>
        </p:grpSpPr>
        <p:sp>
          <p:nvSpPr>
            <p:cNvPr id="15" name="Rectangle 14"/>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Rectangle 15"/>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Rectangle 16"/>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0" y="91440"/>
            <a:ext cx="7315200" cy="777240"/>
          </a:xfrm>
        </p:spPr>
        <p:txBody>
          <a:bodyPr vert="horz" lIns="91440" tIns="45720" rIns="91440" bIns="45720" rtlCol="0" anchor="b" anchorCtr="0">
            <a:noAutofit/>
          </a:bodyPr>
          <a:lstStyle>
            <a:lvl1pPr algn="l" defTabSz="914400" rtl="0" eaLnBrk="1" latinLnBrk="0" hangingPunct="1">
              <a:spcBef>
                <a:spcPct val="0"/>
              </a:spcBef>
              <a:buNone/>
              <a:defRPr sz="3200" kern="1200">
                <a:solidFill>
                  <a:schemeClr val="tx1">
                    <a:lumMod val="75000"/>
                    <a:lumOff val="25000"/>
                  </a:schemeClr>
                </a:solidFill>
                <a:effectLst>
                  <a:innerShdw blurRad="114300">
                    <a:srgbClr val="F1F1F1"/>
                  </a:inn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304" y="1828800"/>
            <a:ext cx="4928616" cy="4562856"/>
          </a:xfrm>
          <a:effectLst>
            <a:reflection blurRad="6350" stA="50000" endA="300" endPos="6000" dist="50800" dir="5400000" sy="-100000" algn="bl" rotWithShape="0"/>
            <a:softEdge rad="317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1828800" y="2130552"/>
            <a:ext cx="1371600" cy="3886200"/>
          </a:xfrm>
        </p:spPr>
        <p:txBody>
          <a:bodyPr vert="horz" lIns="91440" tIns="45720" rIns="91440" bIns="45720" rtlCol="0">
            <a:normAutofit/>
            <a:scene3d>
              <a:camera prst="orthographicFront"/>
              <a:lightRig rig="balanced" dir="t">
                <a:rot lat="0" lon="0" rev="4200000"/>
              </a:lightRig>
            </a:scene3d>
            <a:sp3d extrusionH="57150" prstMaterial="metal">
              <a:bevelT w="25400" h="12700" prst="softRound"/>
            </a:sp3d>
          </a:bodyPr>
          <a:lstStyle>
            <a:lvl1pPr marL="0" indent="0">
              <a:buNone/>
              <a:defRPr sz="1400" b="0" kern="1200">
                <a:solidFill>
                  <a:schemeClr val="tx1">
                    <a:lumMod val="65000"/>
                    <a:lumOff val="35000"/>
                  </a:schemeClr>
                </a:solidFill>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Clr>
                <a:schemeClr val="bg1">
                  <a:lumMod val="65000"/>
                </a:schemeClr>
              </a:buClr>
              <a:buSzPct val="80000"/>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MRT 2008</a:t>
            </a:r>
            <a:endParaRPr lang="en-US" dirty="0"/>
          </a:p>
        </p:txBody>
      </p:sp>
      <p:sp>
        <p:nvSpPr>
          <p:cNvPr id="7" name="Slide Number Placeholder 6"/>
          <p:cNvSpPr>
            <a:spLocks noGrp="1"/>
          </p:cNvSpPr>
          <p:nvPr>
            <p:ph type="sldNum" sz="quarter" idx="12"/>
          </p:nvPr>
        </p:nvSpPr>
        <p:spPr/>
        <p:txBody>
          <a:bodyPr/>
          <a:lstStyle/>
          <a:p>
            <a:fld id="{33AFAE42-CE4C-4882-8F30-D164787C0409}"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4" name="Group 14"/>
          <p:cNvGrpSpPr/>
          <p:nvPr/>
        </p:nvGrpSpPr>
        <p:grpSpPr>
          <a:xfrm>
            <a:off x="1371600" y="1143000"/>
            <a:ext cx="7772400" cy="5715000"/>
            <a:chOff x="1371600" y="1143000"/>
            <a:chExt cx="7772400" cy="5715000"/>
          </a:xfrm>
        </p:grpSpPr>
        <p:sp>
          <p:nvSpPr>
            <p:cNvPr id="11" name="Rectangle 10"/>
            <p:cNvSpPr/>
            <p:nvPr/>
          </p:nvSpPr>
          <p:spPr>
            <a:xfrm>
              <a:off x="1371600" y="1143000"/>
              <a:ext cx="7772400" cy="5715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Rectangle 13"/>
            <p:cNvSpPr/>
            <p:nvPr/>
          </p:nvSpPr>
          <p:spPr>
            <a:xfrm>
              <a:off x="1600200" y="1371600"/>
              <a:ext cx="7315200" cy="54864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Rectangle 11"/>
            <p:cNvSpPr/>
            <p:nvPr/>
          </p:nvSpPr>
          <p:spPr>
            <a:xfrm>
              <a:off x="1828800" y="1600200"/>
              <a:ext cx="6858000" cy="52578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Rectangle 9"/>
          <p:cNvSpPr/>
          <p:nvPr/>
        </p:nvSpPr>
        <p:spPr>
          <a:xfrm>
            <a:off x="0" y="0"/>
            <a:ext cx="777240" cy="6858000"/>
          </a:xfrm>
          <a:prstGeom prst="rect">
            <a:avLst/>
          </a:prstGeom>
          <a:gradFill>
            <a:gsLst>
              <a:gs pos="0">
                <a:schemeClr val="bg1">
                  <a:alpha val="50000"/>
                </a:schemeClr>
              </a:gs>
              <a:gs pos="100000">
                <a:schemeClr val="bg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2057400" y="1828800"/>
            <a:ext cx="6400800" cy="4544704"/>
          </a:xfrm>
          <a:prstGeom prst="rect">
            <a:avLst/>
          </a:prstGeom>
        </p:spPr>
        <p:txBody>
          <a:bodyPr vert="horz" lIns="91440" tIns="45720" rIns="91440" bIns="45720" rtlCol="0">
            <a:normAutofit/>
            <a:scene3d>
              <a:camera prst="orthographicFront"/>
              <a:lightRig rig="balanced" dir="t">
                <a:rot lat="0" lon="0" rev="4200000"/>
              </a:lightRig>
            </a:scene3d>
            <a:sp3d extrusionH="31750" prstMaterial="metal">
              <a:bevelT w="25400" h="12700" prst="softRound"/>
            </a:sp3d>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4"/>
          </p:nvPr>
        </p:nvSpPr>
        <p:spPr>
          <a:xfrm>
            <a:off x="8778240" y="6574536"/>
            <a:ext cx="365760" cy="274320"/>
          </a:xfrm>
          <a:prstGeom prst="rect">
            <a:avLst/>
          </a:prstGeom>
        </p:spPr>
        <p:txBody>
          <a:bodyPr vert="horz" lIns="45720" tIns="45720" rIns="45720" bIns="45720" rtlCol="0" anchor="ctr"/>
          <a:lstStyle>
            <a:lvl1pPr algn="r">
              <a:defRPr sz="1200">
                <a:solidFill>
                  <a:schemeClr val="tx1">
                    <a:lumMod val="50000"/>
                    <a:lumOff val="50000"/>
                  </a:schemeClr>
                </a:solidFill>
              </a:defRPr>
            </a:lvl1pPr>
          </a:lstStyle>
          <a:p>
            <a:fld id="{0E31E8FD-DB70-4AF5-8D09-E28867154EBD}" type="slidenum">
              <a:rPr lang="en-US" smtClean="0"/>
              <a:pPr/>
              <a:t>‹#›</a:t>
            </a:fld>
            <a:endParaRPr lang="en-US" dirty="0"/>
          </a:p>
        </p:txBody>
      </p:sp>
      <p:cxnSp>
        <p:nvCxnSpPr>
          <p:cNvPr id="9" name="Straight Connector 8"/>
          <p:cNvCxnSpPr/>
          <p:nvPr/>
        </p:nvCxnSpPr>
        <p:spPr>
          <a:xfrm rot="5400000">
            <a:off x="-2667000" y="3429000"/>
            <a:ext cx="6858000" cy="1588"/>
          </a:xfrm>
          <a:prstGeom prst="line">
            <a:avLst/>
          </a:prstGeom>
          <a:ln w="57150">
            <a:gradFill>
              <a:gsLst>
                <a:gs pos="0">
                  <a:srgbClr val="BEBFBF"/>
                </a:gs>
                <a:gs pos="100000">
                  <a:srgbClr val="F1F1F1"/>
                </a:gs>
              </a:gsLst>
              <a:lin ang="5400000" scaled="0"/>
            </a:gradFill>
          </a:ln>
          <a:effectLst>
            <a:outerShdw blurRad="635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2"/>
          </p:nvPr>
        </p:nvSpPr>
        <p:spPr>
          <a:xfrm>
            <a:off x="6553200" y="6574536"/>
            <a:ext cx="2133600" cy="274320"/>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endParaRPr lang="en-US" dirty="0"/>
          </a:p>
        </p:txBody>
      </p:sp>
      <p:sp>
        <p:nvSpPr>
          <p:cNvPr id="17" name="Footer Placeholder 16"/>
          <p:cNvSpPr>
            <a:spLocks noGrp="1"/>
          </p:cNvSpPr>
          <p:nvPr>
            <p:ph type="ftr" sz="quarter" idx="3"/>
          </p:nvPr>
        </p:nvSpPr>
        <p:spPr>
          <a:xfrm>
            <a:off x="1828800" y="6574536"/>
            <a:ext cx="2895600" cy="274320"/>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US" dirty="0" smtClean="0"/>
              <a:t>MRT 2008</a:t>
            </a:r>
            <a:endParaRPr lang="en-US" dirty="0"/>
          </a:p>
        </p:txBody>
      </p:sp>
      <p:sp>
        <p:nvSpPr>
          <p:cNvPr id="2" name="Title Placeholder 1"/>
          <p:cNvSpPr>
            <a:spLocks noGrp="1"/>
          </p:cNvSpPr>
          <p:nvPr>
            <p:ph type="title"/>
          </p:nvPr>
        </p:nvSpPr>
        <p:spPr>
          <a:xfrm rot="16200000">
            <a:off x="-2660177" y="3005919"/>
            <a:ext cx="6248400" cy="846161"/>
          </a:xfrm>
          <a:prstGeom prst="rect">
            <a:avLst/>
          </a:prstGeom>
        </p:spPr>
        <p:txBody>
          <a:bodyPr vert="horz" lIns="91440" tIns="45720" rIns="91440" bIns="45720" rtlCol="0" anchor="b" anchorCtr="0">
            <a:no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hf sldNum="0" hdr="0" ftr="0" dt="0"/>
  <p:txStyles>
    <p:titleStyle>
      <a:lvl1pPr algn="l" defTabSz="914400" rtl="0" eaLnBrk="1" latinLnBrk="0" hangingPunct="1">
        <a:spcBef>
          <a:spcPct val="0"/>
        </a:spcBef>
        <a:buNone/>
        <a:defRPr sz="4000" kern="1200">
          <a:solidFill>
            <a:schemeClr val="tx1">
              <a:lumMod val="75000"/>
              <a:lumOff val="25000"/>
            </a:schemeClr>
          </a:solidFill>
          <a:effectLst>
            <a:innerShdw blurRad="63500">
              <a:srgbClr val="F1F1F1"/>
            </a:innerShdw>
          </a:effectLst>
          <a:latin typeface="+mj-lt"/>
          <a:ea typeface="+mj-ea"/>
          <a:cs typeface="+mj-cs"/>
        </a:defRPr>
      </a:lvl1pPr>
    </p:titleStyle>
    <p:bodyStyle>
      <a:lvl1pPr marL="342900" indent="-342900" algn="l" defTabSz="914400" rtl="0" eaLnBrk="1" latinLnBrk="0" hangingPunct="1">
        <a:spcBef>
          <a:spcPts val="1500"/>
        </a:spcBef>
        <a:buClr>
          <a:schemeClr val="tx1">
            <a:lumMod val="50000"/>
            <a:lumOff val="50000"/>
          </a:schemeClr>
        </a:buClr>
        <a:buSzPct val="80000"/>
        <a:buFont typeface="Wingdings 2" pitchFamily="18" charset="2"/>
        <a:buChar char=""/>
        <a:defRPr sz="2000" b="0" kern="1200">
          <a:solidFill>
            <a:schemeClr val="tx1">
              <a:lumMod val="65000"/>
              <a:lumOff val="35000"/>
            </a:schemeClr>
          </a:solidFill>
          <a:effectLst/>
          <a:latin typeface="+mn-lt"/>
          <a:ea typeface="+mn-ea"/>
          <a:cs typeface="+mn-cs"/>
        </a:defRPr>
      </a:lvl1pPr>
      <a:lvl2pPr marL="682625" indent="-341313" algn="l" defTabSz="914400" rtl="0" eaLnBrk="1" latinLnBrk="0" hangingPunct="1">
        <a:spcBef>
          <a:spcPts val="1500"/>
        </a:spcBef>
        <a:buClr>
          <a:schemeClr val="tx1">
            <a:lumMod val="50000"/>
            <a:lumOff val="50000"/>
          </a:schemeClr>
        </a:buClr>
        <a:buSzPct val="80000"/>
        <a:buFont typeface="Wingdings 2" pitchFamily="18" charset="2"/>
        <a:buChar char=""/>
        <a:defRPr sz="1800" b="0" kern="1200">
          <a:solidFill>
            <a:schemeClr val="tx1">
              <a:lumMod val="65000"/>
              <a:lumOff val="35000"/>
            </a:schemeClr>
          </a:solidFill>
          <a:effectLst/>
          <a:latin typeface="+mn-lt"/>
          <a:ea typeface="+mn-ea"/>
          <a:cs typeface="+mn-cs"/>
        </a:defRPr>
      </a:lvl2pPr>
      <a:lvl3pPr marL="1023938" indent="-341313" algn="l" defTabSz="914400" rtl="0" eaLnBrk="1" latinLnBrk="0" hangingPunct="1">
        <a:spcBef>
          <a:spcPts val="1500"/>
        </a:spcBef>
        <a:buClr>
          <a:schemeClr val="tx1">
            <a:lumMod val="50000"/>
            <a:lumOff val="50000"/>
          </a:schemeClr>
        </a:buClr>
        <a:buSzPct val="80000"/>
        <a:buFont typeface="Wingdings 2" pitchFamily="18" charset="2"/>
        <a:buChar char=""/>
        <a:defRPr sz="1800" b="0" kern="1200">
          <a:solidFill>
            <a:schemeClr val="tx1">
              <a:lumMod val="65000"/>
              <a:lumOff val="35000"/>
            </a:schemeClr>
          </a:solidFill>
          <a:effectLst/>
          <a:latin typeface="+mn-lt"/>
          <a:ea typeface="+mn-ea"/>
          <a:cs typeface="+mn-cs"/>
        </a:defRPr>
      </a:lvl3pPr>
      <a:lvl4pPr marL="1377950" indent="-354013" algn="l" defTabSz="914400" rtl="0" eaLnBrk="1" latinLnBrk="0" hangingPunct="1">
        <a:spcBef>
          <a:spcPts val="1500"/>
        </a:spcBef>
        <a:buClr>
          <a:schemeClr val="tx1">
            <a:lumMod val="50000"/>
            <a:lumOff val="50000"/>
          </a:schemeClr>
        </a:buClr>
        <a:buSzPct val="80000"/>
        <a:buFont typeface="Wingdings 2" pitchFamily="18" charset="2"/>
        <a:buChar char=""/>
        <a:defRPr sz="1800" b="0" kern="1200">
          <a:solidFill>
            <a:schemeClr val="tx1">
              <a:lumMod val="65000"/>
              <a:lumOff val="35000"/>
            </a:schemeClr>
          </a:solidFill>
          <a:effectLst/>
          <a:latin typeface="+mn-lt"/>
          <a:ea typeface="+mn-ea"/>
          <a:cs typeface="+mn-cs"/>
        </a:defRPr>
      </a:lvl4pPr>
      <a:lvl5pPr marL="1719263" indent="-341313" algn="l" defTabSz="914400" rtl="0" eaLnBrk="1" latinLnBrk="0" hangingPunct="1">
        <a:spcBef>
          <a:spcPts val="1500"/>
        </a:spcBef>
        <a:buClr>
          <a:schemeClr val="tx1">
            <a:lumMod val="50000"/>
            <a:lumOff val="50000"/>
          </a:schemeClr>
        </a:buClr>
        <a:buSzPct val="80000"/>
        <a:buFont typeface="Wingdings 2" pitchFamily="18" charset="2"/>
        <a:buChar char=""/>
        <a:defRPr sz="1800" b="0" kern="1200">
          <a:solidFill>
            <a:schemeClr val="tx1">
              <a:lumMod val="65000"/>
              <a:lumOff val="35000"/>
            </a:schemeClr>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Documents%20and%20Settings\Owner\My%20Documents\Writing\CEonline\Vascular%20Series\Course%201%20PVD%20and%20CEA256.wa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8.xml"/><Relationship Id="rId1" Type="http://schemas.openxmlformats.org/officeDocument/2006/relationships/audio" Target="file:///C:\Documents%20and%20Settings\Owner\My%20Documents\Writing\CEonline\Vascular%20Series\Course%201%20PVD%20and%20CEA287.wav"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70.wav"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71.wav"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61.wav"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audio" Target="file:///C:\Documents%20and%20Settings\Owner\My%20Documents\Writing\CEonline\Vascular%20Series\Course%201%20PVD%20and%20CEA268.wav"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9.xml"/><Relationship Id="rId1" Type="http://schemas.openxmlformats.org/officeDocument/2006/relationships/audio" Target="file:///C:\Documents%20and%20Settings\Owner\My%20Documents\Writing\CEonline\Vascular%20Series\Course%201%20PVD%20and%20CEA269.wav"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62.wa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63.wav"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67.wav"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64.wa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94.wa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65.wav" TargetMode="Externa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66.wav" TargetMode="Externa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73.wav" TargetMode="Externa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74.wa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79.wav" TargetMode="External"/><Relationship Id="rId5" Type="http://schemas.openxmlformats.org/officeDocument/2006/relationships/image" Target="../media/image31.png"/><Relationship Id="rId4" Type="http://schemas.openxmlformats.org/officeDocument/2006/relationships/image" Target="file:///E:\Hallett\images\6FF3.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80.wav" TargetMode="Externa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75.wav" TargetMode="Externa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81.wa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82.wav"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76.wav" TargetMode="External"/><Relationship Id="rId5" Type="http://schemas.openxmlformats.org/officeDocument/2006/relationships/image" Target="../media/image38.pn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Documents%20and%20Settings\Owner\My%20Documents\Writing\CEonline\Vascular%20Series\Course%201%20PVD%20and%20CEA293.wa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83.wa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8.xml"/><Relationship Id="rId1" Type="http://schemas.openxmlformats.org/officeDocument/2006/relationships/audio" Target="file:///C:\Documents%20and%20Settings\Owner\My%20Documents\Writing\CEonline\Vascular%20Series\Course%201%20PVD%20and%20CEA284.wav" TargetMode="Externa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audio" Target="file:///C:\Documents%20and%20Settings\Owner\My%20Documents\Writing\CEonline\Vascular%20Series\Course%201%20PVD%20and%20CEA285.wav" TargetMode="External"/><Relationship Id="rId5" Type="http://schemas.openxmlformats.org/officeDocument/2006/relationships/image" Target="../media/image43.pn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8.xml"/><Relationship Id="rId1" Type="http://schemas.openxmlformats.org/officeDocument/2006/relationships/audio" Target="file:///C:\Documents%20and%20Settings\Owner\My%20Documents\Writing\CEonline\Vascular%20Series\Course%201%20PVD%20and%20CEA286.wav" TargetMode="Externa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audio" Target="file:///C:\Documents%20and%20Settings\Owner\My%20Documents\Writing\CEonline\Vascular%20Series\Course%201%20PVD%20and%20CEA295.wa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77.wav" TargetMode="Externa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88.wa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89.wa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90.wav"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92.wa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58.wav"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5.xml"/><Relationship Id="rId1" Type="http://schemas.openxmlformats.org/officeDocument/2006/relationships/audio" Target="file:///C:\Documents%20and%20Settings\Owner\My%20Documents\Writing\CEonline\Vascular%20Series\Course%201%20PVD%20and%20CEA291.wav"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audio" Target="file:///C:\Documents%20and%20Settings\Owner\My%20Documents\Writing\CEonline\Vascular%20Series\Course%201%20PVD%20and%20CEA299.wav" TargetMode="External"/><Relationship Id="rId5" Type="http://schemas.openxmlformats.org/officeDocument/2006/relationships/image" Target="../media/image55.png"/><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5.xml"/><Relationship Id="rId1" Type="http://schemas.openxmlformats.org/officeDocument/2006/relationships/audio" Target="file:///C:\Documents%20and%20Settings\Owner\My%20Documents\Writing\CEonline\Vascular%20Series\Course%201%20PVD%20and%20CEA302.wav"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audio" Target="file:///C:\Documents%20and%20Settings\Owner\My%20Documents\Writing\CEonline\Vascular%20Series\Course%201%20PVD%20and%20CEA296.wav" TargetMode="External"/><Relationship Id="rId5" Type="http://schemas.openxmlformats.org/officeDocument/2006/relationships/image" Target="../media/image58.png"/><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audio" Target="file:///C:\Documents%20and%20Settings\Owner\My%20Documents\Writing\CEonline\Vascular%20Series\Course%201%20PVD%20and%20CEA297.wav" TargetMode="External"/><Relationship Id="rId5" Type="http://schemas.openxmlformats.org/officeDocument/2006/relationships/image" Target="../media/image60.png"/><Relationship Id="rId4" Type="http://schemas.openxmlformats.org/officeDocument/2006/relationships/image" Target="../media/image59.gif"/></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9.xml"/><Relationship Id="rId1" Type="http://schemas.openxmlformats.org/officeDocument/2006/relationships/audio" Target="file:///C:\Documents%20and%20Settings\Owner\My%20Documents\Writing\CEonline\Vascular%20Series\Course%201%20PVD%20and%20CEA298.wav" TargetMode="Externa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8.xml"/><Relationship Id="rId1" Type="http://schemas.openxmlformats.org/officeDocument/2006/relationships/audio" Target="file:///C:\Documents%20and%20Settings\Owner\My%20Documents\Writing\CEonline\Vascular%20Series\Course%201%20PVD%20and%20CEA300.wav" TargetMode="External"/><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3" Type="http://schemas.openxmlformats.org/officeDocument/2006/relationships/hyperlink" Target="http://www.americanheartassociation.org/" TargetMode="External"/><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03.wav" TargetMode="External"/><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audio" Target="file:///C:\Documents%20and%20Settings\Owner\My%20Documents\Writing\CEonline\Vascular%20Series\Course%201%20PVD%20and%20CEA304.wav"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9.xml"/><Relationship Id="rId1" Type="http://schemas.openxmlformats.org/officeDocument/2006/relationships/audio" Target="file:///C:\Documents%20and%20Settings\Owner\My%20Documents\Writing\CEonline\Vascular%20Series\Course%201%20PVD%20and%20CEA305.wav" TargetMode="Externa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59.wav"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06.wav" TargetMode="External"/><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3.xml"/><Relationship Id="rId1" Type="http://schemas.openxmlformats.org/officeDocument/2006/relationships/audio" Target="file:///C:\Documents%20and%20Settings\Owner\My%20Documents\Writing\CEonline\Vascular%20Series\Course%201%20PVD%20and%20CEA307.wav"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08.wav"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9.xml"/><Relationship Id="rId1" Type="http://schemas.openxmlformats.org/officeDocument/2006/relationships/audio" Target="file:///C:\Documents%20and%20Settings\Owner\My%20Documents\Writing\CEonline\Vascular%20Series\Course%201%20PVD%20and%20CEA309.wav" TargetMode="External"/><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5.xml"/><Relationship Id="rId1" Type="http://schemas.openxmlformats.org/officeDocument/2006/relationships/audio" Target="file:///C:\Documents%20and%20Settings\Owner\My%20Documents\Writing\CEonline\Vascular%20Series\Course%201%20PVD%20and%20CEA310.wav"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11.wav"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9.xml"/><Relationship Id="rId1" Type="http://schemas.openxmlformats.org/officeDocument/2006/relationships/audio" Target="file:///C:\Documents%20and%20Settings\Owner\My%20Documents\Writing\CEonline\Vascular%20Series\Course%201%20PVD%20and%20CEA312.wav" TargetMode="External"/><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3.xml"/><Relationship Id="rId1" Type="http://schemas.openxmlformats.org/officeDocument/2006/relationships/audio" Target="file:///C:\Documents%20and%20Settings\Owner\My%20Documents\Writing\CEonline\Vascular%20Series\Course%201%20PVD%20and%20CEA313.wav"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14.wav"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15.wa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57.wav" TargetMode="Externa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16.wav"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17.wav"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18.wav"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3.xml"/><Relationship Id="rId1" Type="http://schemas.openxmlformats.org/officeDocument/2006/relationships/audio" Target="file:///C:\Documents%20and%20Settings\Owner\My%20Documents\Writing\CEonline\Vascular%20Series\Course%201%20PVD%20and%20CEA319.wav"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20.wav"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9.xml"/><Relationship Id="rId1" Type="http://schemas.openxmlformats.org/officeDocument/2006/relationships/audio" Target="file:///C:\Documents%20and%20Settings\Owner\My%20Documents\Writing\CEonline\Vascular%20Series\Course%201%20PVD%20and%20CEA321.wav" TargetMode="External"/><Relationship Id="rId4" Type="http://schemas.openxmlformats.org/officeDocument/2006/relationships/image" Target="../media/image87.png"/></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22.wav"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23.wav"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9.xml"/><Relationship Id="rId1" Type="http://schemas.openxmlformats.org/officeDocument/2006/relationships/audio" Target="file:///C:\Documents%20and%20Settings\Owner\My%20Documents\Writing\CEonline\Vascular%20Series\Course%201%20PVD%20and%20CEA324.wav" TargetMode="External"/><Relationship Id="rId4" Type="http://schemas.openxmlformats.org/officeDocument/2006/relationships/image" Target="../media/image91.png"/></Relationships>
</file>

<file path=ppt/slides/_rels/slide6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25.wav"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60.wav" TargetMode="Externa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26.wav"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Layout" Target="../slideLayouts/slideLayout3.xml"/><Relationship Id="rId1" Type="http://schemas.openxmlformats.org/officeDocument/2006/relationships/audio" Target="file:///C:\Documents%20and%20Settings\Owner\My%20Documents\Writing\CEonline\Vascular%20Series\Course%201%20PVD%20and%20CEA327.wav" TargetMode="Externa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28.wav" TargetMode="External"/><Relationship Id="rId4" Type="http://schemas.openxmlformats.org/officeDocument/2006/relationships/image" Target="../media/image95.png"/></Relationships>
</file>

<file path=ppt/slides/_rels/slide7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29.wav"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30.wav"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31.wav"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332.wav"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72.wav"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C:\Documents%20and%20Settings\Owner\My%20Documents\Writing\CEonline\Vascular%20Series\Course%201%20PVD%20and%20CEA278.wa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r>
              <a:rPr lang="en-US" dirty="0" smtClean="0"/>
              <a:t>Vascular Surgery Series</a:t>
            </a:r>
            <a:br>
              <a:rPr lang="en-US" dirty="0" smtClean="0"/>
            </a:br>
            <a:r>
              <a:rPr lang="en-US" dirty="0" smtClean="0"/>
              <a:t>Course 1 Part 1</a:t>
            </a:r>
            <a:endParaRPr lang="en-US" dirty="0"/>
          </a:p>
        </p:txBody>
      </p:sp>
      <p:sp>
        <p:nvSpPr>
          <p:cNvPr id="58371" name="Rectangle 3"/>
          <p:cNvSpPr>
            <a:spLocks noGrp="1" noChangeArrowheads="1"/>
          </p:cNvSpPr>
          <p:nvPr>
            <p:ph type="subTitle" idx="1"/>
          </p:nvPr>
        </p:nvSpPr>
        <p:spPr/>
        <p:txBody>
          <a:bodyPr/>
          <a:lstStyle/>
          <a:p>
            <a:r>
              <a:rPr lang="en-US" dirty="0" smtClean="0"/>
              <a:t>Peripheral Vascular Disease</a:t>
            </a:r>
          </a:p>
          <a:p>
            <a:r>
              <a:rPr lang="en-US" dirty="0" smtClean="0"/>
              <a:t>Michelle R. Tinkham</a:t>
            </a:r>
          </a:p>
          <a:p>
            <a:r>
              <a:rPr lang="en-US" dirty="0" smtClean="0"/>
              <a:t>RN,BSN,MS,CNOR,CLNC,RNFA</a:t>
            </a:r>
            <a:endParaRPr lang="en-US" dirty="0"/>
          </a:p>
        </p:txBody>
      </p:sp>
      <p:pic>
        <p:nvPicPr>
          <p:cNvPr id="4" name="Course 1 PVD and CEA256.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4334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11FF15C.jpg"/>
          <p:cNvPicPr>
            <a:picLocks noGrp="1" noChangeAspect="1"/>
          </p:cNvPicPr>
          <p:nvPr>
            <p:ph idx="1"/>
          </p:nvPr>
        </p:nvPicPr>
        <p:blipFill>
          <a:blip r:embed="rId3"/>
          <a:stretch>
            <a:fillRect/>
          </a:stretch>
        </p:blipFill>
        <p:spPr>
          <a:xfrm>
            <a:off x="3924423" y="1828800"/>
            <a:ext cx="4227266" cy="4343400"/>
          </a:xfrm>
        </p:spPr>
      </p:pic>
      <p:sp>
        <p:nvSpPr>
          <p:cNvPr id="6" name="Text Placeholder 5"/>
          <p:cNvSpPr>
            <a:spLocks noGrp="1"/>
          </p:cNvSpPr>
          <p:nvPr>
            <p:ph type="body" sz="half" idx="2"/>
          </p:nvPr>
        </p:nvSpPr>
        <p:spPr/>
        <p:txBody>
          <a:bodyPr>
            <a:normAutofit fontScale="92500"/>
          </a:bodyPr>
          <a:lstStyle/>
          <a:p>
            <a:r>
              <a:rPr lang="en-US" dirty="0" smtClean="0"/>
              <a:t>When the blood vessels become obstructed, the tissues do not receive the necessary circulation to thrive. Over time, the area may become necrotic and if flow cannot be re-established, an amputation may have to be performed.</a:t>
            </a:r>
            <a:endParaRPr lang="en-US" dirty="0"/>
          </a:p>
        </p:txBody>
      </p:sp>
      <p:sp>
        <p:nvSpPr>
          <p:cNvPr id="4" name="Title 3"/>
          <p:cNvSpPr>
            <a:spLocks noGrp="1"/>
          </p:cNvSpPr>
          <p:nvPr>
            <p:ph type="title"/>
          </p:nvPr>
        </p:nvSpPr>
        <p:spPr>
          <a:xfrm>
            <a:off x="1" y="94678"/>
            <a:ext cx="8354290" cy="778778"/>
          </a:xfrm>
        </p:spPr>
        <p:txBody>
          <a:bodyPr/>
          <a:lstStyle/>
          <a:p>
            <a:r>
              <a:rPr lang="en-US" dirty="0" smtClean="0"/>
              <a:t>Necrotic tissue after occlusion to foot</a:t>
            </a:r>
            <a:endParaRPr lang="en-US" dirty="0"/>
          </a:p>
        </p:txBody>
      </p:sp>
      <p:pic>
        <p:nvPicPr>
          <p:cNvPr id="5" name="Course 1 PVD and CEA287.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374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endParaRPr lang="en-US" dirty="0"/>
          </a:p>
          <a:p>
            <a:endParaRPr lang="en-US" dirty="0" smtClean="0"/>
          </a:p>
          <a:p>
            <a:pPr algn="ctr"/>
            <a:r>
              <a:rPr lang="en-US" dirty="0" smtClean="0"/>
              <a:t>What causes Atherosclerosis?</a:t>
            </a:r>
            <a:endParaRPr lang="en-US" dirty="0"/>
          </a:p>
        </p:txBody>
      </p:sp>
      <p:pic>
        <p:nvPicPr>
          <p:cNvPr id="4" name="Course 1 PVD and CEA270.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5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pPr algn="ctr"/>
            <a:endParaRPr lang="en-US" dirty="0" smtClean="0"/>
          </a:p>
          <a:p>
            <a:pPr algn="ctr"/>
            <a:r>
              <a:rPr lang="en-US" dirty="0" smtClean="0"/>
              <a:t>Many factors can contribute to Atherosclerosis:</a:t>
            </a:r>
          </a:p>
          <a:p>
            <a:pPr algn="ctr"/>
            <a:r>
              <a:rPr lang="en-US" dirty="0" smtClean="0"/>
              <a:t>Smoking</a:t>
            </a:r>
          </a:p>
          <a:p>
            <a:pPr algn="ctr"/>
            <a:r>
              <a:rPr lang="en-US" dirty="0" smtClean="0"/>
              <a:t>High Cholesterol</a:t>
            </a:r>
          </a:p>
          <a:p>
            <a:pPr algn="ctr"/>
            <a:r>
              <a:rPr lang="en-US" dirty="0" smtClean="0"/>
              <a:t>Diabetes</a:t>
            </a:r>
          </a:p>
          <a:p>
            <a:pPr algn="ctr"/>
            <a:r>
              <a:rPr lang="en-US" dirty="0" smtClean="0"/>
              <a:t>Hypertension</a:t>
            </a:r>
          </a:p>
          <a:p>
            <a:pPr algn="ctr"/>
            <a:r>
              <a:rPr lang="en-US" dirty="0" smtClean="0"/>
              <a:t>Obesity and inactivity</a:t>
            </a:r>
          </a:p>
          <a:p>
            <a:pPr>
              <a:buNone/>
            </a:pPr>
            <a:endParaRPr lang="en-US" dirty="0"/>
          </a:p>
          <a:p>
            <a:pPr algn="ctr">
              <a:buNone/>
            </a:pPr>
            <a:endParaRPr lang="en-US" dirty="0"/>
          </a:p>
        </p:txBody>
      </p:sp>
      <p:pic>
        <p:nvPicPr>
          <p:cNvPr id="4" name="Course 1 PVD and CEA271.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294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endParaRPr lang="en-US" dirty="0" smtClean="0"/>
          </a:p>
          <a:p>
            <a:pPr>
              <a:buNone/>
            </a:pPr>
            <a:r>
              <a:rPr lang="en-US" dirty="0"/>
              <a:t>	</a:t>
            </a:r>
            <a:r>
              <a:rPr lang="en-US" dirty="0" smtClean="0"/>
              <a:t>Many people who have PAD due to fatty deposits in their peripheral arteries, often also have CAD in his/her heart.</a:t>
            </a:r>
          </a:p>
          <a:p>
            <a:pPr>
              <a:buNone/>
            </a:pPr>
            <a:endParaRPr lang="en-US" dirty="0"/>
          </a:p>
          <a:p>
            <a:pPr>
              <a:buNone/>
            </a:pPr>
            <a:r>
              <a:rPr lang="en-US" dirty="0" smtClean="0"/>
              <a:t>	This greatly increases the risk for heart attack and stroke</a:t>
            </a:r>
            <a:endParaRPr lang="en-US" dirty="0"/>
          </a:p>
        </p:txBody>
      </p:sp>
      <p:pic>
        <p:nvPicPr>
          <p:cNvPr id="4" name="Course 1 PVD and CEA261.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445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Text Placeholder 2"/>
          <p:cNvSpPr>
            <a:spLocks noGrp="1"/>
          </p:cNvSpPr>
          <p:nvPr>
            <p:ph type="body" idx="1"/>
          </p:nvPr>
        </p:nvSpPr>
        <p:spPr/>
        <p:txBody>
          <a:bodyPr/>
          <a:lstStyle/>
          <a:p>
            <a:r>
              <a:rPr lang="en-US" dirty="0" smtClean="0"/>
              <a:t>Normal Blood Vessel</a:t>
            </a:r>
            <a:endParaRPr lang="en-US" dirty="0"/>
          </a:p>
        </p:txBody>
      </p:sp>
      <p:pic>
        <p:nvPicPr>
          <p:cNvPr id="62466" name="Picture 2"/>
          <p:cNvPicPr>
            <a:picLocks noGrp="1" noChangeAspect="1" noChangeArrowheads="1"/>
          </p:cNvPicPr>
          <p:nvPr>
            <p:ph sz="half" idx="2"/>
          </p:nvPr>
        </p:nvPicPr>
        <p:blipFill>
          <a:blip r:embed="rId4"/>
          <a:stretch>
            <a:fillRect/>
          </a:stretch>
        </p:blipFill>
        <p:spPr bwMode="auto">
          <a:xfrm>
            <a:off x="2046288" y="3691394"/>
            <a:ext cx="3108325" cy="1670725"/>
          </a:xfrm>
          <a:prstGeom prst="rect">
            <a:avLst/>
          </a:prstGeom>
          <a:noFill/>
          <a:ln w="9525">
            <a:noFill/>
            <a:miter lim="800000"/>
            <a:headEnd/>
            <a:tailEnd/>
          </a:ln>
          <a:effectLst/>
        </p:spPr>
      </p:pic>
      <p:sp>
        <p:nvSpPr>
          <p:cNvPr id="5" name="Text Placeholder 4"/>
          <p:cNvSpPr>
            <a:spLocks noGrp="1"/>
          </p:cNvSpPr>
          <p:nvPr>
            <p:ph type="body" sz="quarter" idx="3"/>
          </p:nvPr>
        </p:nvSpPr>
        <p:spPr/>
        <p:txBody>
          <a:bodyPr/>
          <a:lstStyle/>
          <a:p>
            <a:r>
              <a:rPr lang="en-US" dirty="0" smtClean="0"/>
              <a:t>Vessel with plaque</a:t>
            </a:r>
            <a:endParaRPr lang="en-US" dirty="0"/>
          </a:p>
        </p:txBody>
      </p:sp>
      <p:pic>
        <p:nvPicPr>
          <p:cNvPr id="62467" name="Picture 3"/>
          <p:cNvPicPr>
            <a:picLocks noGrp="1" noChangeAspect="1" noChangeArrowheads="1"/>
          </p:cNvPicPr>
          <p:nvPr>
            <p:ph sz="quarter" idx="4"/>
          </p:nvPr>
        </p:nvPicPr>
        <p:blipFill>
          <a:blip r:embed="rId5"/>
          <a:stretch>
            <a:fillRect/>
          </a:stretch>
        </p:blipFill>
        <p:spPr bwMode="auto">
          <a:xfrm>
            <a:off x="5392738" y="3714706"/>
            <a:ext cx="3108325" cy="1624100"/>
          </a:xfrm>
          <a:prstGeom prst="rect">
            <a:avLst/>
          </a:prstGeom>
          <a:noFill/>
          <a:ln w="9525">
            <a:noFill/>
            <a:miter lim="800000"/>
            <a:headEnd/>
            <a:tailEnd/>
          </a:ln>
          <a:effectLst/>
        </p:spPr>
      </p:pic>
      <p:pic>
        <p:nvPicPr>
          <p:cNvPr id="7" name="Course 1 PVD and CEA268.wav">
            <a:hlinkClick r:id="" action="ppaction://media"/>
          </p:cNvPr>
          <p:cNvPicPr>
            <a:picLocks noRot="1" noChangeAspect="1"/>
          </p:cNvPicPr>
          <p:nvPr>
            <a:audioFile r:link="rId1"/>
          </p:nvPr>
        </p:nvPicPr>
        <p:blipFill>
          <a:blip r:embed="rId6"/>
          <a:stretch>
            <a:fillRect/>
          </a:stretch>
        </p:blipFill>
        <p:spPr>
          <a:xfrm>
            <a:off x="8696325" y="6410325"/>
            <a:ext cx="304800" cy="304800"/>
          </a:xfrm>
          <a:prstGeom prst="rect">
            <a:avLst/>
          </a:prstGeom>
        </p:spPr>
      </p:pic>
    </p:spTree>
  </p:cSld>
  <p:clrMapOvr>
    <a:masterClrMapping/>
  </p:clrMapOvr>
  <p:transition spd="slow" advTm="382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8021782" cy="777240"/>
          </a:xfrm>
        </p:spPr>
        <p:txBody>
          <a:bodyPr/>
          <a:lstStyle/>
          <a:p>
            <a:r>
              <a:rPr lang="en-US" dirty="0" smtClean="0"/>
              <a:t>            Plaque from a Carotid Artery</a:t>
            </a:r>
            <a:endParaRPr lang="en-US" dirty="0"/>
          </a:p>
        </p:txBody>
      </p:sp>
      <p:pic>
        <p:nvPicPr>
          <p:cNvPr id="5" name="Picture Placeholder 4" descr="CIMG0247.JPG"/>
          <p:cNvPicPr>
            <a:picLocks noGrp="1" noChangeAspect="1"/>
          </p:cNvPicPr>
          <p:nvPr>
            <p:ph type="pic" idx="1"/>
          </p:nvPr>
        </p:nvPicPr>
        <p:blipFill>
          <a:blip r:embed="rId3" cstate="print"/>
          <a:srcRect l="9486" r="9486"/>
          <a:stretch>
            <a:fillRect/>
          </a:stretch>
        </p:blipFill>
        <p:spPr/>
      </p:pic>
      <p:sp>
        <p:nvSpPr>
          <p:cNvPr id="4" name="Text Placeholder 3"/>
          <p:cNvSpPr>
            <a:spLocks noGrp="1"/>
          </p:cNvSpPr>
          <p:nvPr>
            <p:ph type="body" sz="half" idx="2"/>
          </p:nvPr>
        </p:nvSpPr>
        <p:spPr/>
        <p:txBody>
          <a:bodyPr/>
          <a:lstStyle/>
          <a:p>
            <a:r>
              <a:rPr lang="en-US" dirty="0" smtClean="0"/>
              <a:t>                       Removed during a Carotid Endarectomy</a:t>
            </a:r>
            <a:endParaRPr lang="en-US" dirty="0"/>
          </a:p>
        </p:txBody>
      </p:sp>
      <p:pic>
        <p:nvPicPr>
          <p:cNvPr id="6" name="Course 1 PVD and CEA269.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344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endParaRPr lang="en-US" dirty="0" smtClean="0"/>
          </a:p>
          <a:p>
            <a:pPr algn="ctr"/>
            <a:endParaRPr lang="en-US" dirty="0"/>
          </a:p>
          <a:p>
            <a:pPr algn="ctr"/>
            <a:r>
              <a:rPr lang="en-US" dirty="0" smtClean="0"/>
              <a:t>What are the signs and symptoms of Peripheral Vascular Disease?</a:t>
            </a:r>
          </a:p>
          <a:p>
            <a:pPr algn="ctr">
              <a:buNone/>
            </a:pPr>
            <a:endParaRPr lang="en-US" dirty="0"/>
          </a:p>
        </p:txBody>
      </p:sp>
      <p:pic>
        <p:nvPicPr>
          <p:cNvPr id="4" name="Course 1 PVD and CEA262.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106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r>
              <a:rPr lang="en-US" dirty="0" smtClean="0"/>
              <a:t>Some people have no symptoms (asymptomatic)</a:t>
            </a:r>
          </a:p>
          <a:p>
            <a:pPr lvl="1"/>
            <a:r>
              <a:rPr lang="en-US" dirty="0" smtClean="0"/>
              <a:t>According to the American Heart Association 75% of people with PAD have no symptoms</a:t>
            </a:r>
          </a:p>
          <a:p>
            <a:pPr lvl="1"/>
            <a:r>
              <a:rPr lang="en-US" dirty="0" smtClean="0"/>
              <a:t>Women are less likely to have symptoms than men</a:t>
            </a:r>
          </a:p>
          <a:p>
            <a:endParaRPr lang="en-US" dirty="0"/>
          </a:p>
        </p:txBody>
      </p:sp>
      <p:pic>
        <p:nvPicPr>
          <p:cNvPr id="4" name="Course 1 PVD and CEA263.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163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pPr lvl="1"/>
            <a:r>
              <a:rPr lang="en-US" dirty="0" smtClean="0"/>
              <a:t>Symptoms:</a:t>
            </a:r>
          </a:p>
          <a:p>
            <a:pPr lvl="1">
              <a:buNone/>
            </a:pPr>
            <a:endParaRPr lang="en-US" dirty="0" smtClean="0"/>
          </a:p>
          <a:p>
            <a:r>
              <a:rPr lang="en-US" dirty="0" smtClean="0"/>
              <a:t>Some patients have fatigue, especially in their legs</a:t>
            </a:r>
          </a:p>
          <a:p>
            <a:endParaRPr lang="en-US" dirty="0" smtClean="0"/>
          </a:p>
          <a:p>
            <a:r>
              <a:rPr lang="en-US" dirty="0" smtClean="0"/>
              <a:t>Others complain of extreme pain and cramping referred to as “intermittent claudication” (IC).</a:t>
            </a:r>
          </a:p>
          <a:p>
            <a:endParaRPr lang="en-US" dirty="0"/>
          </a:p>
        </p:txBody>
      </p:sp>
      <p:pic>
        <p:nvPicPr>
          <p:cNvPr id="4" name="Course 1 PVD and CEA267.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380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r>
              <a:rPr lang="en-US" dirty="0" smtClean="0"/>
              <a:t>Intermittent Claudication is a painful condition characterized by cramping and fatigue of the lower extremities and buttocks whenever the patient is active but dissipates at rest. </a:t>
            </a:r>
          </a:p>
          <a:p>
            <a:endParaRPr lang="en-US" dirty="0"/>
          </a:p>
          <a:p>
            <a:pPr lvl="6"/>
            <a:r>
              <a:rPr lang="en-US" sz="1200" dirty="0" smtClean="0"/>
              <a:t>American Heart Association</a:t>
            </a:r>
          </a:p>
          <a:p>
            <a:pPr lvl="6">
              <a:buNone/>
            </a:pPr>
            <a:endParaRPr lang="en-US" dirty="0"/>
          </a:p>
        </p:txBody>
      </p:sp>
      <p:pic>
        <p:nvPicPr>
          <p:cNvPr id="4" name="Course 1 PVD and CEA264.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197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lstStyle/>
          <a:p>
            <a:r>
              <a:rPr lang="en-US" dirty="0" smtClean="0"/>
              <a:t>Define Peripheral Vascular (PVD) and Peripheral Artery Disease (PAD)</a:t>
            </a:r>
          </a:p>
          <a:p>
            <a:r>
              <a:rPr lang="en-US" dirty="0" smtClean="0"/>
              <a:t>Identify Signs/Symptoms of PAD</a:t>
            </a:r>
          </a:p>
          <a:p>
            <a:r>
              <a:rPr lang="en-US" dirty="0" smtClean="0"/>
              <a:t>Discuss risk factors for Peripheral Vascular Disease</a:t>
            </a:r>
          </a:p>
          <a:p>
            <a:r>
              <a:rPr lang="en-US" dirty="0" smtClean="0"/>
              <a:t>Identity possible treatments with examples of each</a:t>
            </a:r>
          </a:p>
          <a:p>
            <a:endParaRPr lang="en-US" dirty="0" smtClean="0"/>
          </a:p>
          <a:p>
            <a:endParaRPr lang="en-US" dirty="0"/>
          </a:p>
        </p:txBody>
      </p:sp>
      <p:pic>
        <p:nvPicPr>
          <p:cNvPr id="6" name="Course 1 PVD and CEA294.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21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What tests can detect PAD if you have no symptoms?</a:t>
            </a:r>
          </a:p>
          <a:p>
            <a:pPr>
              <a:buNone/>
            </a:pPr>
            <a:endParaRPr lang="en-US" dirty="0"/>
          </a:p>
        </p:txBody>
      </p:sp>
      <p:pic>
        <p:nvPicPr>
          <p:cNvPr id="61442" name="Picture 2" descr="C:\Documents and Settings\Owner\Local Settings\Temporary Internet Files\Content.IE5\64HO9UGR\MCj02795420000[1].wmf"/>
          <p:cNvPicPr>
            <a:picLocks noChangeAspect="1" noChangeArrowheads="1"/>
          </p:cNvPicPr>
          <p:nvPr/>
        </p:nvPicPr>
        <p:blipFill>
          <a:blip r:embed="rId3"/>
          <a:srcRect/>
          <a:stretch>
            <a:fillRect/>
          </a:stretch>
        </p:blipFill>
        <p:spPr bwMode="auto">
          <a:xfrm>
            <a:off x="6132766" y="3557588"/>
            <a:ext cx="1453896" cy="1843088"/>
          </a:xfrm>
          <a:prstGeom prst="rect">
            <a:avLst/>
          </a:prstGeom>
          <a:noFill/>
        </p:spPr>
      </p:pic>
      <p:pic>
        <p:nvPicPr>
          <p:cNvPr id="5" name="Course 1 PVD and CEA265.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113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pPr lvl="1"/>
            <a:r>
              <a:rPr lang="en-US" dirty="0" smtClean="0"/>
              <a:t>Tests:</a:t>
            </a:r>
          </a:p>
          <a:p>
            <a:r>
              <a:rPr lang="en-US" dirty="0" smtClean="0"/>
              <a:t>Physical Exam</a:t>
            </a:r>
          </a:p>
          <a:p>
            <a:r>
              <a:rPr lang="en-US" dirty="0" smtClean="0"/>
              <a:t>Personal Medical History</a:t>
            </a:r>
          </a:p>
          <a:p>
            <a:r>
              <a:rPr lang="en-US" dirty="0" smtClean="0"/>
              <a:t>Family Medical History</a:t>
            </a:r>
          </a:p>
          <a:p>
            <a:r>
              <a:rPr lang="en-US" dirty="0" smtClean="0"/>
              <a:t>Lab tests</a:t>
            </a:r>
          </a:p>
          <a:p>
            <a:r>
              <a:rPr lang="en-US" dirty="0" smtClean="0"/>
              <a:t>Ultrasound </a:t>
            </a:r>
          </a:p>
          <a:p>
            <a:r>
              <a:rPr lang="en-US" dirty="0" smtClean="0"/>
              <a:t>CT Angiography</a:t>
            </a:r>
          </a:p>
          <a:p>
            <a:r>
              <a:rPr lang="en-US" dirty="0" smtClean="0"/>
              <a:t>Magnetic Resonance Angiography</a:t>
            </a:r>
            <a:endParaRPr lang="en-US" dirty="0"/>
          </a:p>
        </p:txBody>
      </p:sp>
      <p:pic>
        <p:nvPicPr>
          <p:cNvPr id="4" name="Course 1 PVD and CEA266.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330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r>
              <a:rPr lang="en-US" dirty="0" smtClean="0"/>
              <a:t>During the physical exam, the doctor may perform an Ankle Brachial Test (ABI)</a:t>
            </a:r>
          </a:p>
          <a:p>
            <a:pPr lvl="1"/>
            <a:r>
              <a:rPr lang="en-US" dirty="0" smtClean="0"/>
              <a:t>This test measures the blood pressure in the ankle and arm at rest and then after 5 minutes of mild exercise.</a:t>
            </a:r>
          </a:p>
          <a:p>
            <a:pPr lvl="1"/>
            <a:r>
              <a:rPr lang="en-US" dirty="0" smtClean="0"/>
              <a:t>If the pressure decreases after exercise it is an indication you may have PAD</a:t>
            </a:r>
            <a:endParaRPr lang="en-US" dirty="0"/>
          </a:p>
        </p:txBody>
      </p:sp>
      <p:pic>
        <p:nvPicPr>
          <p:cNvPr id="4" name="Course 1 PVD and CEA273.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566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6" y="2853519"/>
            <a:ext cx="6553200"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r>
              <a:rPr lang="en-US" dirty="0" smtClean="0"/>
              <a:t>Normal ABI: 1 or 1:1</a:t>
            </a:r>
          </a:p>
          <a:p>
            <a:r>
              <a:rPr lang="en-US" dirty="0" smtClean="0"/>
              <a:t>Abnormal: less than 1</a:t>
            </a:r>
          </a:p>
          <a:p>
            <a:pPr lvl="1"/>
            <a:r>
              <a:rPr lang="en-US" dirty="0" smtClean="0"/>
              <a:t>Intermittent Claudication: &lt;0.8</a:t>
            </a:r>
          </a:p>
          <a:p>
            <a:pPr lvl="1"/>
            <a:r>
              <a:rPr lang="en-US" dirty="0" smtClean="0"/>
              <a:t> Threat of loss of limb: 0.25 or below</a:t>
            </a:r>
          </a:p>
          <a:p>
            <a:pPr lvl="1">
              <a:buNone/>
            </a:pPr>
            <a:endParaRPr lang="en-US" dirty="0"/>
          </a:p>
          <a:p>
            <a:pPr lvl="1">
              <a:buNone/>
            </a:pPr>
            <a:endParaRPr lang="en-US" dirty="0" smtClean="0"/>
          </a:p>
          <a:p>
            <a:pPr lvl="1">
              <a:buNone/>
            </a:pPr>
            <a:r>
              <a:rPr lang="en-US" dirty="0"/>
              <a:t>	</a:t>
            </a:r>
            <a:r>
              <a:rPr lang="en-US" sz="1600" b="1" dirty="0" smtClean="0"/>
              <a:t> </a:t>
            </a:r>
            <a:endParaRPr lang="en-US" dirty="0"/>
          </a:p>
        </p:txBody>
      </p:sp>
      <p:pic>
        <p:nvPicPr>
          <p:cNvPr id="4" name="Course 1 PVD and CEA274.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156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pic>
        <p:nvPicPr>
          <p:cNvPr id="4" name="6FF3.jpg" descr="E:\Hallett\images\6FF3.jpg"/>
          <p:cNvPicPr>
            <a:picLocks noGrp="1"/>
          </p:cNvPicPr>
          <p:nvPr>
            <p:ph idx="1"/>
          </p:nvPr>
        </p:nvPicPr>
        <p:blipFill>
          <a:blip r:embed="rId3" r:link="rId4"/>
          <a:stretch>
            <a:fillRect/>
          </a:stretch>
        </p:blipFill>
        <p:spPr>
          <a:xfrm>
            <a:off x="2285999" y="1398587"/>
            <a:ext cx="5237018" cy="5459413"/>
          </a:xfrm>
          <a:prstGeom prst="rect">
            <a:avLst/>
          </a:prstGeom>
        </p:spPr>
      </p:pic>
      <p:pic>
        <p:nvPicPr>
          <p:cNvPr id="5" name="Course 1 PVD and CEA279.wav">
            <a:hlinkClick r:id="" action="ppaction://media"/>
          </p:cNvPr>
          <p:cNvPicPr>
            <a:picLocks noRot="1" noChangeAspect="1"/>
          </p:cNvPicPr>
          <p:nvPr>
            <a:audioFile r:link="rId1"/>
          </p:nvPr>
        </p:nvPicPr>
        <p:blipFill>
          <a:blip r:embed="rId5"/>
          <a:stretch>
            <a:fillRect/>
          </a:stretch>
        </p:blipFill>
        <p:spPr>
          <a:xfrm>
            <a:off x="8696325" y="6410325"/>
            <a:ext cx="304800" cy="304800"/>
          </a:xfrm>
          <a:prstGeom prst="rect">
            <a:avLst/>
          </a:prstGeom>
        </p:spPr>
      </p:pic>
    </p:spTree>
  </p:cSld>
  <p:clrMapOvr>
    <a:masterClrMapping/>
  </p:clrMapOvr>
  <p:transition spd="slow" advTm="350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1986" name="Picture 2" descr="E:\Hallett\images\6FT1.jpg"/>
          <p:cNvPicPr>
            <a:picLocks noChangeAspect="1" noChangeArrowheads="1"/>
          </p:cNvPicPr>
          <p:nvPr/>
        </p:nvPicPr>
        <p:blipFill>
          <a:blip r:embed="rId3"/>
          <a:srcRect/>
          <a:stretch>
            <a:fillRect/>
          </a:stretch>
        </p:blipFill>
        <p:spPr bwMode="auto">
          <a:xfrm>
            <a:off x="2242496" y="1848255"/>
            <a:ext cx="5617453" cy="2684833"/>
          </a:xfrm>
          <a:prstGeom prst="rect">
            <a:avLst/>
          </a:prstGeom>
          <a:noFill/>
        </p:spPr>
      </p:pic>
      <p:pic>
        <p:nvPicPr>
          <p:cNvPr id="5" name="Course 1 PVD and CEA280.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116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Personal/Family History:</a:t>
            </a:r>
          </a:p>
          <a:p>
            <a:pPr lvl="1"/>
            <a:r>
              <a:rPr lang="en-US" dirty="0" smtClean="0"/>
              <a:t>Age</a:t>
            </a:r>
          </a:p>
          <a:p>
            <a:pPr lvl="1"/>
            <a:r>
              <a:rPr lang="en-US" dirty="0" smtClean="0"/>
              <a:t>Gender</a:t>
            </a:r>
          </a:p>
          <a:p>
            <a:pPr lvl="1"/>
            <a:r>
              <a:rPr lang="en-US" dirty="0" smtClean="0"/>
              <a:t>Diet high in fat, low in fiber</a:t>
            </a:r>
          </a:p>
          <a:p>
            <a:pPr lvl="1"/>
            <a:r>
              <a:rPr lang="en-US" dirty="0" smtClean="0"/>
              <a:t>Sedentary or infrequent exercise</a:t>
            </a:r>
          </a:p>
          <a:p>
            <a:pPr lvl="1"/>
            <a:r>
              <a:rPr lang="en-US" dirty="0" smtClean="0"/>
              <a:t>Smoking</a:t>
            </a:r>
          </a:p>
          <a:p>
            <a:pPr lvl="1"/>
            <a:r>
              <a:rPr lang="en-US" dirty="0" smtClean="0"/>
              <a:t>Self or Family History of:</a:t>
            </a:r>
          </a:p>
          <a:p>
            <a:pPr lvl="2"/>
            <a:r>
              <a:rPr lang="en-US" dirty="0" smtClean="0"/>
              <a:t>Diabetes</a:t>
            </a:r>
          </a:p>
          <a:p>
            <a:pPr lvl="2"/>
            <a:r>
              <a:rPr lang="en-US" dirty="0" smtClean="0"/>
              <a:t>Hyperlipidemia</a:t>
            </a:r>
          </a:p>
          <a:p>
            <a:pPr lvl="2"/>
            <a:r>
              <a:rPr lang="en-US" dirty="0" smtClean="0"/>
              <a:t>Hypertension</a:t>
            </a:r>
          </a:p>
          <a:p>
            <a:pPr lvl="1">
              <a:buNone/>
            </a:pPr>
            <a:endParaRPr lang="en-US" dirty="0"/>
          </a:p>
        </p:txBody>
      </p:sp>
      <p:pic>
        <p:nvPicPr>
          <p:cNvPr id="4" name="Course 1 PVD and CEA275.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389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r>
              <a:rPr lang="en-US" dirty="0" smtClean="0"/>
              <a:t>Prevalence does increase with age</a:t>
            </a:r>
          </a:p>
          <a:p>
            <a:r>
              <a:rPr lang="en-US" dirty="0" smtClean="0"/>
              <a:t>Direct correlation between diet and exercise and development of Atherosclerosis</a:t>
            </a:r>
          </a:p>
          <a:p>
            <a:r>
              <a:rPr lang="en-US" dirty="0" smtClean="0"/>
              <a:t>4 fold increase in PAD incidence in smokers </a:t>
            </a:r>
          </a:p>
          <a:p>
            <a:r>
              <a:rPr lang="en-US" dirty="0" smtClean="0"/>
              <a:t>Studies show increased risk of heart disease with a positive family history</a:t>
            </a:r>
          </a:p>
          <a:p>
            <a:pPr>
              <a:buNone/>
            </a:pPr>
            <a:endParaRPr lang="en-US" dirty="0"/>
          </a:p>
        </p:txBody>
      </p:sp>
      <p:pic>
        <p:nvPicPr>
          <p:cNvPr id="4" name="Course 1 PVD and CEA281.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426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pPr lvl="1"/>
            <a:r>
              <a:rPr lang="en-US" dirty="0" smtClean="0"/>
              <a:t>Risk factors (cont):</a:t>
            </a:r>
          </a:p>
          <a:p>
            <a:pPr lvl="1">
              <a:buFont typeface="Arial" pitchFamily="34" charset="0"/>
              <a:buChar char="•"/>
            </a:pPr>
            <a:r>
              <a:rPr lang="en-US" dirty="0" smtClean="0"/>
              <a:t>Diabetes: the chance of a diabetic needing an amputation increases 10x if they also have PAD</a:t>
            </a:r>
          </a:p>
          <a:p>
            <a:pPr lvl="1">
              <a:buFont typeface="Arial" pitchFamily="34" charset="0"/>
              <a:buChar char="•"/>
            </a:pPr>
            <a:endParaRPr lang="en-US" dirty="0" smtClean="0"/>
          </a:p>
          <a:p>
            <a:pPr lvl="1">
              <a:buFont typeface="Arial" pitchFamily="34" charset="0"/>
              <a:buChar char="•"/>
            </a:pPr>
            <a:r>
              <a:rPr lang="en-US" dirty="0" smtClean="0"/>
              <a:t>Multiple risk factors greatly increase the incidence of PAD and further complications</a:t>
            </a:r>
          </a:p>
          <a:p>
            <a:pPr lvl="1">
              <a:buNone/>
            </a:pPr>
            <a:endParaRPr lang="en-US" dirty="0" smtClean="0"/>
          </a:p>
        </p:txBody>
      </p:sp>
      <p:pic>
        <p:nvPicPr>
          <p:cNvPr id="4" name="Course 1 PVD and CEA282.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468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Perip</a:t>
            </a:r>
            <a:endParaRPr lang="en-US" dirty="0"/>
          </a:p>
        </p:txBody>
      </p:sp>
      <p:sp>
        <p:nvSpPr>
          <p:cNvPr id="3" name="Content Placeholder 2"/>
          <p:cNvSpPr>
            <a:spLocks noGrp="1"/>
          </p:cNvSpPr>
          <p:nvPr>
            <p:ph idx="1"/>
          </p:nvPr>
        </p:nvSpPr>
        <p:spPr/>
        <p:txBody>
          <a:bodyPr/>
          <a:lstStyle/>
          <a:p>
            <a:pPr algn="ctr"/>
            <a:endParaRPr lang="en-US" dirty="0" smtClean="0"/>
          </a:p>
          <a:p>
            <a:pPr algn="ctr"/>
            <a:r>
              <a:rPr lang="en-US" dirty="0" smtClean="0"/>
              <a:t>If symptoms or test results warrant more testing, several other scans such as Doppler studies, CT scans, ultrasounds, MRA or more invasive studies such as angiograms can be performed.</a:t>
            </a:r>
            <a:endParaRPr lang="en-US" dirty="0"/>
          </a:p>
        </p:txBody>
      </p:sp>
      <p:pic>
        <p:nvPicPr>
          <p:cNvPr id="3074" name="Picture 2" descr="E:\Hallett\images\3FT1.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pic>
        <p:nvPicPr>
          <p:cNvPr id="5" name="Course 1 PVD and CEA276.wav">
            <a:hlinkClick r:id="" action="ppaction://media"/>
          </p:cNvPr>
          <p:cNvPicPr>
            <a:picLocks noRot="1" noChangeAspect="1"/>
          </p:cNvPicPr>
          <p:nvPr>
            <a:audioFile r:link="rId1"/>
          </p:nvPr>
        </p:nvPicPr>
        <p:blipFill>
          <a:blip r:embed="rId5"/>
          <a:stretch>
            <a:fillRect/>
          </a:stretch>
        </p:blipFill>
        <p:spPr>
          <a:xfrm>
            <a:off x="8696325" y="6410325"/>
            <a:ext cx="304800" cy="304800"/>
          </a:xfrm>
          <a:prstGeom prst="rect">
            <a:avLst/>
          </a:prstGeom>
        </p:spPr>
      </p:pic>
    </p:spTree>
  </p:cSld>
  <p:clrMapOvr>
    <a:masterClrMapping/>
  </p:clrMapOvr>
  <p:transition spd="slow" advTm="5344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Peripheral Vascular Disease</a:t>
            </a:r>
            <a:endParaRPr lang="en-US" dirty="0"/>
          </a:p>
        </p:txBody>
      </p:sp>
      <p:sp>
        <p:nvSpPr>
          <p:cNvPr id="5" name="Text Placeholder 4"/>
          <p:cNvSpPr>
            <a:spLocks noGrp="1"/>
          </p:cNvSpPr>
          <p:nvPr>
            <p:ph type="subTitle" idx="1"/>
          </p:nvPr>
        </p:nvSpPr>
        <p:spPr/>
        <p:txBody>
          <a:bodyPr/>
          <a:lstStyle/>
          <a:p>
            <a:pPr algn="ctr"/>
            <a:r>
              <a:rPr lang="en-US" sz="4000" b="1" dirty="0" smtClean="0"/>
              <a:t>Overview of Disease</a:t>
            </a:r>
            <a:endParaRPr lang="en-US" sz="4000" b="1" dirty="0"/>
          </a:p>
        </p:txBody>
      </p:sp>
      <p:pic>
        <p:nvPicPr>
          <p:cNvPr id="4" name="Course 1 PVD and CEA293.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28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r>
              <a:rPr lang="en-US" dirty="0" smtClean="0"/>
              <a:t>If symptoms or test results warrant additional testing, a variety of scans are available; both non-invasive and invasive.</a:t>
            </a:r>
            <a:endParaRPr lang="en-US" dirty="0"/>
          </a:p>
        </p:txBody>
      </p:sp>
      <p:pic>
        <p:nvPicPr>
          <p:cNvPr id="4" name="Course 1 PVD and CEA283.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4454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7FF2.jpg"/>
          <p:cNvPicPr>
            <a:picLocks noGrp="1" noChangeAspect="1"/>
          </p:cNvPicPr>
          <p:nvPr>
            <p:ph idx="1"/>
          </p:nvPr>
        </p:nvPicPr>
        <p:blipFill>
          <a:blip r:embed="rId3"/>
          <a:stretch>
            <a:fillRect/>
          </a:stretch>
        </p:blipFill>
        <p:spPr>
          <a:xfrm>
            <a:off x="3575050" y="2525402"/>
            <a:ext cx="4926013" cy="2950195"/>
          </a:xfrm>
        </p:spPr>
      </p:pic>
      <p:sp>
        <p:nvSpPr>
          <p:cNvPr id="6" name="Text Placeholder 5"/>
          <p:cNvSpPr>
            <a:spLocks noGrp="1"/>
          </p:cNvSpPr>
          <p:nvPr>
            <p:ph type="body" sz="half" idx="2"/>
          </p:nvPr>
        </p:nvSpPr>
        <p:spPr/>
        <p:txBody>
          <a:bodyPr/>
          <a:lstStyle/>
          <a:p>
            <a:r>
              <a:rPr lang="en-US" dirty="0" smtClean="0"/>
              <a:t>Assesses for intermittent claudication</a:t>
            </a:r>
            <a:endParaRPr lang="en-US" dirty="0"/>
          </a:p>
        </p:txBody>
      </p:sp>
      <p:sp>
        <p:nvSpPr>
          <p:cNvPr id="4" name="Title 3"/>
          <p:cNvSpPr>
            <a:spLocks noGrp="1"/>
          </p:cNvSpPr>
          <p:nvPr>
            <p:ph type="title"/>
          </p:nvPr>
        </p:nvSpPr>
        <p:spPr>
          <a:xfrm>
            <a:off x="1" y="94678"/>
            <a:ext cx="8977744" cy="778778"/>
          </a:xfrm>
        </p:spPr>
        <p:txBody>
          <a:bodyPr/>
          <a:lstStyle/>
          <a:p>
            <a:r>
              <a:rPr lang="en-US" dirty="0" smtClean="0"/>
              <a:t>Continuous-Wave Doppler Measurement</a:t>
            </a:r>
            <a:endParaRPr lang="en-US" dirty="0"/>
          </a:p>
        </p:txBody>
      </p:sp>
      <p:pic>
        <p:nvPicPr>
          <p:cNvPr id="5" name="Course 1 PVD and CEA284.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202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7FF3B.jpg"/>
          <p:cNvPicPr>
            <a:picLocks noGrp="1" noChangeAspect="1"/>
          </p:cNvPicPr>
          <p:nvPr>
            <p:ph idx="1"/>
          </p:nvPr>
        </p:nvPicPr>
        <p:blipFill>
          <a:blip r:embed="rId4"/>
          <a:stretch>
            <a:fillRect/>
          </a:stretch>
        </p:blipFill>
        <p:spPr>
          <a:xfrm>
            <a:off x="3575050" y="2356994"/>
            <a:ext cx="4926013" cy="3287011"/>
          </a:xfrm>
        </p:spPr>
      </p:pic>
      <p:sp>
        <p:nvSpPr>
          <p:cNvPr id="4" name="Text Placeholder 3"/>
          <p:cNvSpPr>
            <a:spLocks noGrp="1"/>
          </p:cNvSpPr>
          <p:nvPr>
            <p:ph type="body" sz="half" idx="2"/>
          </p:nvPr>
        </p:nvSpPr>
        <p:spPr/>
        <p:txBody>
          <a:bodyPr/>
          <a:lstStyle/>
          <a:p>
            <a:r>
              <a:rPr lang="en-US" dirty="0" smtClean="0"/>
              <a:t>Shows blood flow based on color. Higher pressure blood flow is indicated by a change in color: blue to orange</a:t>
            </a:r>
            <a:endParaRPr lang="en-US" dirty="0"/>
          </a:p>
        </p:txBody>
      </p:sp>
      <p:sp>
        <p:nvSpPr>
          <p:cNvPr id="2" name="Title 1"/>
          <p:cNvSpPr>
            <a:spLocks noGrp="1"/>
          </p:cNvSpPr>
          <p:nvPr>
            <p:ph type="title"/>
          </p:nvPr>
        </p:nvSpPr>
        <p:spPr/>
        <p:txBody>
          <a:bodyPr/>
          <a:lstStyle/>
          <a:p>
            <a:r>
              <a:rPr lang="en-US" dirty="0" smtClean="0"/>
              <a:t>Duplex Ultrasound</a:t>
            </a:r>
            <a:endParaRPr lang="en-US" dirty="0"/>
          </a:p>
        </p:txBody>
      </p:sp>
      <p:pic>
        <p:nvPicPr>
          <p:cNvPr id="6" name="Course 1 PVD and CEA285.wav">
            <a:hlinkClick r:id="" action="ppaction://media"/>
          </p:cNvPr>
          <p:cNvPicPr>
            <a:picLocks noRot="1" noChangeAspect="1"/>
          </p:cNvPicPr>
          <p:nvPr>
            <a:audioFile r:link="rId1"/>
          </p:nvPr>
        </p:nvPicPr>
        <p:blipFill>
          <a:blip r:embed="rId5"/>
          <a:stretch>
            <a:fillRect/>
          </a:stretch>
        </p:blipFill>
        <p:spPr>
          <a:xfrm>
            <a:off x="8696325" y="6410325"/>
            <a:ext cx="304800" cy="304800"/>
          </a:xfrm>
          <a:prstGeom prst="rect">
            <a:avLst/>
          </a:prstGeom>
        </p:spPr>
      </p:pic>
    </p:spTree>
  </p:cSld>
  <p:clrMapOvr>
    <a:masterClrMapping/>
  </p:clrMapOvr>
  <p:transition spd="slow" advTm="562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7FF4.jpg"/>
          <p:cNvPicPr>
            <a:picLocks noGrp="1" noChangeAspect="1"/>
          </p:cNvPicPr>
          <p:nvPr>
            <p:ph idx="1"/>
          </p:nvPr>
        </p:nvPicPr>
        <p:blipFill>
          <a:blip r:embed="rId3"/>
          <a:stretch>
            <a:fillRect/>
          </a:stretch>
        </p:blipFill>
        <p:spPr>
          <a:xfrm>
            <a:off x="4336165" y="1828800"/>
            <a:ext cx="3403782" cy="4343400"/>
          </a:xfrm>
        </p:spPr>
      </p:pic>
      <p:sp>
        <p:nvSpPr>
          <p:cNvPr id="7" name="Text Placeholder 6"/>
          <p:cNvSpPr>
            <a:spLocks noGrp="1"/>
          </p:cNvSpPr>
          <p:nvPr>
            <p:ph type="body" sz="half" idx="2"/>
          </p:nvPr>
        </p:nvSpPr>
        <p:spPr/>
        <p:txBody>
          <a:bodyPr/>
          <a:lstStyle/>
          <a:p>
            <a:r>
              <a:rPr lang="en-US" dirty="0" smtClean="0"/>
              <a:t>A more invasive test where dye is injected in the vessels under fluoroscopy to show occlusion</a:t>
            </a:r>
          </a:p>
          <a:p>
            <a:endParaRPr lang="en-US" dirty="0" smtClean="0"/>
          </a:p>
          <a:p>
            <a:r>
              <a:rPr lang="en-US" dirty="0" smtClean="0"/>
              <a:t>This patient has multiple bilateral femoral occlusions </a:t>
            </a:r>
            <a:endParaRPr lang="en-US" dirty="0"/>
          </a:p>
        </p:txBody>
      </p:sp>
      <p:sp>
        <p:nvSpPr>
          <p:cNvPr id="9" name="Title 8"/>
          <p:cNvSpPr>
            <a:spLocks noGrp="1"/>
          </p:cNvSpPr>
          <p:nvPr>
            <p:ph type="title"/>
          </p:nvPr>
        </p:nvSpPr>
        <p:spPr/>
        <p:txBody>
          <a:bodyPr/>
          <a:lstStyle/>
          <a:p>
            <a:pPr algn="ctr"/>
            <a:r>
              <a:rPr lang="en-US" dirty="0" smtClean="0"/>
              <a:t>Angiogram</a:t>
            </a:r>
            <a:endParaRPr lang="en-US" dirty="0"/>
          </a:p>
        </p:txBody>
      </p:sp>
      <p:pic>
        <p:nvPicPr>
          <p:cNvPr id="5" name="Course 1 PVD and CEA286.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3954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Peripheral Vascular Disease</a:t>
            </a:r>
            <a:endParaRPr lang="en-US" dirty="0"/>
          </a:p>
        </p:txBody>
      </p:sp>
      <p:sp>
        <p:nvSpPr>
          <p:cNvPr id="6" name="Subtitle 5"/>
          <p:cNvSpPr>
            <a:spLocks noGrp="1"/>
          </p:cNvSpPr>
          <p:nvPr>
            <p:ph type="subTitle" idx="1"/>
          </p:nvPr>
        </p:nvSpPr>
        <p:spPr/>
        <p:txBody>
          <a:bodyPr/>
          <a:lstStyle/>
          <a:p>
            <a:r>
              <a:rPr lang="en-US" dirty="0" smtClean="0"/>
              <a:t>Treatments</a:t>
            </a:r>
            <a:endParaRPr lang="en-US" dirty="0"/>
          </a:p>
        </p:txBody>
      </p:sp>
      <p:pic>
        <p:nvPicPr>
          <p:cNvPr id="4" name="Course 1 PVD and CEA295.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230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r>
              <a:rPr lang="en-US" dirty="0" smtClean="0"/>
              <a:t>What treatments are available if you have Peripheral Vascular Disease?</a:t>
            </a:r>
          </a:p>
          <a:p>
            <a:pPr algn="ctr"/>
            <a:endParaRPr lang="en-US" dirty="0"/>
          </a:p>
        </p:txBody>
      </p:sp>
      <p:pic>
        <p:nvPicPr>
          <p:cNvPr id="63492" name="Picture 4" descr="C:\Documents and Settings\Owner\Local Settings\Temporary Internet Files\Content.IE5\5K4MWSWT\MCj03474430000[1].wmf"/>
          <p:cNvPicPr>
            <a:picLocks noChangeAspect="1" noChangeArrowheads="1"/>
          </p:cNvPicPr>
          <p:nvPr/>
        </p:nvPicPr>
        <p:blipFill>
          <a:blip r:embed="rId3"/>
          <a:srcRect/>
          <a:stretch>
            <a:fillRect/>
          </a:stretch>
        </p:blipFill>
        <p:spPr bwMode="auto">
          <a:xfrm>
            <a:off x="7885900" y="4700131"/>
            <a:ext cx="944575" cy="1829714"/>
          </a:xfrm>
          <a:prstGeom prst="rect">
            <a:avLst/>
          </a:prstGeom>
          <a:noFill/>
        </p:spPr>
      </p:pic>
      <p:pic>
        <p:nvPicPr>
          <p:cNvPr id="5" name="Course 1 PVD and CEA277.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35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r>
              <a:rPr lang="en-US" dirty="0" smtClean="0"/>
              <a:t>Treatments:</a:t>
            </a:r>
          </a:p>
          <a:p>
            <a:pPr lvl="1"/>
            <a:r>
              <a:rPr lang="en-US" dirty="0" smtClean="0"/>
              <a:t>Lifestyle Changes:</a:t>
            </a:r>
          </a:p>
          <a:p>
            <a:pPr lvl="2"/>
            <a:r>
              <a:rPr lang="en-US" dirty="0" smtClean="0"/>
              <a:t>Stop Smoking</a:t>
            </a:r>
          </a:p>
          <a:p>
            <a:pPr lvl="3"/>
            <a:r>
              <a:rPr lang="en-US" dirty="0" smtClean="0"/>
              <a:t>Smokers show symptoms 10 years earlier than non-smoker</a:t>
            </a:r>
          </a:p>
          <a:p>
            <a:pPr lvl="2"/>
            <a:r>
              <a:rPr lang="en-US" dirty="0" smtClean="0"/>
              <a:t>Exercise consistently</a:t>
            </a:r>
          </a:p>
          <a:p>
            <a:pPr lvl="2"/>
            <a:r>
              <a:rPr lang="en-US" dirty="0" smtClean="0"/>
              <a:t>Eat a low fat, high fiber diet</a:t>
            </a:r>
          </a:p>
          <a:p>
            <a:pPr lvl="2">
              <a:buNone/>
            </a:pPr>
            <a:endParaRPr lang="en-US" dirty="0" smtClean="0"/>
          </a:p>
          <a:p>
            <a:pPr lvl="3"/>
            <a:endParaRPr lang="en-US" dirty="0" smtClean="0"/>
          </a:p>
        </p:txBody>
      </p:sp>
      <p:pic>
        <p:nvPicPr>
          <p:cNvPr id="4" name="Course 1 PVD and CEA288.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322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r>
              <a:rPr lang="en-US" dirty="0" smtClean="0"/>
              <a:t>Some risk factors cannot be prevented and sometimes lifestyle changes alone are not enough.</a:t>
            </a:r>
          </a:p>
          <a:p>
            <a:r>
              <a:rPr lang="en-US" dirty="0" smtClean="0"/>
              <a:t>You may also need medications especially if you have diabetes, hypertension, and/or hyperlipidemia to get these conditions under control</a:t>
            </a:r>
            <a:endParaRPr lang="en-US" dirty="0"/>
          </a:p>
        </p:txBody>
      </p:sp>
      <p:pic>
        <p:nvPicPr>
          <p:cNvPr id="4" name="Course 1 PVD and CEA289.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266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r>
              <a:rPr lang="en-US" dirty="0" smtClean="0"/>
              <a:t>Medications:</a:t>
            </a:r>
          </a:p>
          <a:p>
            <a:r>
              <a:rPr lang="en-US" dirty="0" smtClean="0"/>
              <a:t>Statins to lower cholesterol</a:t>
            </a:r>
          </a:p>
          <a:p>
            <a:pPr lvl="1"/>
            <a:r>
              <a:rPr lang="en-US" dirty="0" smtClean="0"/>
              <a:t>Such as Lipitor</a:t>
            </a:r>
          </a:p>
          <a:p>
            <a:r>
              <a:rPr lang="en-US" dirty="0" smtClean="0"/>
              <a:t>Antiplatelet agents to prevent clots</a:t>
            </a:r>
          </a:p>
          <a:p>
            <a:pPr lvl="1"/>
            <a:r>
              <a:rPr lang="en-US" dirty="0" smtClean="0"/>
              <a:t>Such as Coumadin</a:t>
            </a:r>
          </a:p>
          <a:p>
            <a:r>
              <a:rPr lang="en-US" dirty="0" smtClean="0"/>
              <a:t>Blood pressure medications</a:t>
            </a:r>
          </a:p>
          <a:p>
            <a:pPr lvl="1"/>
            <a:r>
              <a:rPr lang="en-US" dirty="0" smtClean="0"/>
              <a:t>Such as Lotensin</a:t>
            </a:r>
          </a:p>
          <a:p>
            <a:r>
              <a:rPr lang="en-US" dirty="0" smtClean="0"/>
              <a:t>Glucose control</a:t>
            </a:r>
          </a:p>
          <a:p>
            <a:pPr lvl="1"/>
            <a:r>
              <a:rPr lang="en-US" dirty="0" smtClean="0"/>
              <a:t>Such as Insulin</a:t>
            </a:r>
            <a:endParaRPr lang="en-US" dirty="0"/>
          </a:p>
        </p:txBody>
      </p:sp>
      <p:pic>
        <p:nvPicPr>
          <p:cNvPr id="4" name="Course 1 PVD and CEA290.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489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r>
              <a:rPr lang="en-US" dirty="0" smtClean="0"/>
              <a:t>Sometimes the condition is so severe that lifestyle changes and medications alone will not provide relief.</a:t>
            </a:r>
          </a:p>
          <a:p>
            <a:r>
              <a:rPr lang="en-US" dirty="0" smtClean="0"/>
              <a:t>In these cases, more invasive treatments are necessary</a:t>
            </a:r>
          </a:p>
          <a:p>
            <a:pPr lvl="1"/>
            <a:r>
              <a:rPr lang="en-US" dirty="0" smtClean="0"/>
              <a:t>Endovascular Treatments</a:t>
            </a:r>
          </a:p>
          <a:p>
            <a:pPr lvl="1"/>
            <a:r>
              <a:rPr lang="en-US" dirty="0" smtClean="0"/>
              <a:t>Surgical Interventions</a:t>
            </a:r>
            <a:endParaRPr lang="en-US" dirty="0"/>
          </a:p>
        </p:txBody>
      </p:sp>
      <p:pic>
        <p:nvPicPr>
          <p:cNvPr id="4" name="Course 1 PVD and CEA292.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462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endParaRPr lang="en-US" dirty="0" smtClean="0"/>
          </a:p>
          <a:p>
            <a:r>
              <a:rPr lang="en-US" dirty="0" smtClean="0"/>
              <a:t>What is Peripheral Vascular Disease?</a:t>
            </a:r>
          </a:p>
          <a:p>
            <a:pPr>
              <a:buNone/>
            </a:pPr>
            <a:endParaRPr lang="en-US" dirty="0" smtClean="0"/>
          </a:p>
          <a:p>
            <a:pPr lvl="1"/>
            <a:r>
              <a:rPr lang="en-US" dirty="0" smtClean="0"/>
              <a:t>This is a condition where blood vessels in the body (other than the heart and brain) are constricted and circulation is impaired.</a:t>
            </a:r>
            <a:endParaRPr lang="en-US" dirty="0"/>
          </a:p>
        </p:txBody>
      </p:sp>
      <p:pic>
        <p:nvPicPr>
          <p:cNvPr id="4" name="Course 1 PVD and CEA258.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254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5" name="Text Placeholder 4"/>
          <p:cNvSpPr>
            <a:spLocks noGrp="1"/>
          </p:cNvSpPr>
          <p:nvPr>
            <p:ph type="body" idx="1"/>
          </p:nvPr>
        </p:nvSpPr>
        <p:spPr>
          <a:xfrm>
            <a:off x="1634836" y="1825934"/>
            <a:ext cx="3520412" cy="639762"/>
          </a:xfrm>
        </p:spPr>
        <p:txBody>
          <a:bodyPr>
            <a:normAutofit fontScale="92500"/>
          </a:bodyPr>
          <a:lstStyle/>
          <a:p>
            <a:pPr algn="ctr"/>
            <a:r>
              <a:rPr lang="en-US" dirty="0" smtClean="0"/>
              <a:t> Endovascular Treatments</a:t>
            </a:r>
            <a:endParaRPr lang="en-US" dirty="0"/>
          </a:p>
        </p:txBody>
      </p:sp>
      <p:sp>
        <p:nvSpPr>
          <p:cNvPr id="6" name="Content Placeholder 5"/>
          <p:cNvSpPr>
            <a:spLocks noGrp="1"/>
          </p:cNvSpPr>
          <p:nvPr>
            <p:ph sz="half" idx="2"/>
          </p:nvPr>
        </p:nvSpPr>
        <p:spPr/>
        <p:txBody>
          <a:bodyPr/>
          <a:lstStyle/>
          <a:p>
            <a:pPr algn="ctr"/>
            <a:endParaRPr lang="en-US" dirty="0" smtClean="0"/>
          </a:p>
          <a:p>
            <a:r>
              <a:rPr lang="en-US" dirty="0" smtClean="0"/>
              <a:t>Angioplasty</a:t>
            </a:r>
          </a:p>
          <a:p>
            <a:r>
              <a:rPr lang="en-US" dirty="0" smtClean="0"/>
              <a:t>Stenting</a:t>
            </a:r>
            <a:endParaRPr lang="en-US" dirty="0"/>
          </a:p>
        </p:txBody>
      </p:sp>
      <p:sp>
        <p:nvSpPr>
          <p:cNvPr id="7" name="Text Placeholder 6"/>
          <p:cNvSpPr>
            <a:spLocks noGrp="1"/>
          </p:cNvSpPr>
          <p:nvPr>
            <p:ph type="body" sz="quarter" idx="3"/>
          </p:nvPr>
        </p:nvSpPr>
        <p:spPr/>
        <p:txBody>
          <a:bodyPr>
            <a:normAutofit fontScale="92500"/>
          </a:bodyPr>
          <a:lstStyle/>
          <a:p>
            <a:pPr algn="ctr"/>
            <a:r>
              <a:rPr lang="en-US" dirty="0" smtClean="0"/>
              <a:t>Surgical Interventions</a:t>
            </a:r>
            <a:endParaRPr lang="en-US" dirty="0"/>
          </a:p>
        </p:txBody>
      </p:sp>
      <p:sp>
        <p:nvSpPr>
          <p:cNvPr id="8" name="Content Placeholder 7"/>
          <p:cNvSpPr>
            <a:spLocks noGrp="1"/>
          </p:cNvSpPr>
          <p:nvPr>
            <p:ph sz="quarter" idx="4"/>
          </p:nvPr>
        </p:nvSpPr>
        <p:spPr/>
        <p:txBody>
          <a:bodyPr/>
          <a:lstStyle/>
          <a:p>
            <a:pPr algn="ctr"/>
            <a:endParaRPr lang="en-US" dirty="0" smtClean="0"/>
          </a:p>
          <a:p>
            <a:r>
              <a:rPr lang="en-US" dirty="0" smtClean="0"/>
              <a:t>Endararectomy</a:t>
            </a:r>
          </a:p>
          <a:p>
            <a:r>
              <a:rPr lang="en-US" dirty="0" smtClean="0"/>
              <a:t>Bypass</a:t>
            </a:r>
          </a:p>
          <a:p>
            <a:pPr lvl="1"/>
            <a:r>
              <a:rPr lang="en-US" dirty="0" smtClean="0"/>
              <a:t>With in-situ or synthetic graft placement </a:t>
            </a:r>
            <a:endParaRPr lang="en-US" dirty="0"/>
          </a:p>
        </p:txBody>
      </p:sp>
      <p:pic>
        <p:nvPicPr>
          <p:cNvPr id="9" name="Course 1 PVD and CEA291.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475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11FF18.jpg"/>
          <p:cNvPicPr>
            <a:picLocks noGrp="1" noChangeAspect="1"/>
          </p:cNvPicPr>
          <p:nvPr>
            <p:ph idx="1"/>
          </p:nvPr>
        </p:nvPicPr>
        <p:blipFill>
          <a:blip r:embed="rId4"/>
          <a:stretch>
            <a:fillRect/>
          </a:stretch>
        </p:blipFill>
        <p:spPr>
          <a:xfrm>
            <a:off x="3575050" y="2029192"/>
            <a:ext cx="4926013" cy="3942615"/>
          </a:xfrm>
        </p:spPr>
      </p:pic>
      <p:sp>
        <p:nvSpPr>
          <p:cNvPr id="12" name="Text Placeholder 11"/>
          <p:cNvSpPr>
            <a:spLocks noGrp="1"/>
          </p:cNvSpPr>
          <p:nvPr>
            <p:ph type="body" sz="half" idx="2"/>
          </p:nvPr>
        </p:nvSpPr>
        <p:spPr>
          <a:xfrm>
            <a:off x="1828800" y="1330035"/>
            <a:ext cx="1371600" cy="5292438"/>
          </a:xfrm>
        </p:spPr>
        <p:txBody>
          <a:bodyPr>
            <a:noAutofit/>
          </a:bodyPr>
          <a:lstStyle/>
          <a:p>
            <a:r>
              <a:rPr lang="en-US" sz="1200" dirty="0" smtClean="0"/>
              <a:t>Often the severity of symptoms and the overall risk to the patient will dictate what approach is used.</a:t>
            </a:r>
          </a:p>
          <a:p>
            <a:r>
              <a:rPr lang="en-US" sz="1200" dirty="0" smtClean="0"/>
              <a:t>It is very important to choose patients appropriately. </a:t>
            </a:r>
          </a:p>
          <a:p>
            <a:r>
              <a:rPr lang="en-US" sz="1200" dirty="0" smtClean="0"/>
              <a:t>Keep in mind: Some patients because of other comorbidities may not tolerate anesthesia.</a:t>
            </a:r>
          </a:p>
          <a:p>
            <a:r>
              <a:rPr lang="en-US" sz="1200" dirty="0" smtClean="0"/>
              <a:t>Some endovascular procedures require lifelong CT follow-up.</a:t>
            </a:r>
          </a:p>
          <a:p>
            <a:endParaRPr lang="en-US" sz="1200" dirty="0"/>
          </a:p>
        </p:txBody>
      </p:sp>
      <p:sp>
        <p:nvSpPr>
          <p:cNvPr id="10" name="Title 9"/>
          <p:cNvSpPr>
            <a:spLocks noGrp="1"/>
          </p:cNvSpPr>
          <p:nvPr>
            <p:ph type="title"/>
          </p:nvPr>
        </p:nvSpPr>
        <p:spPr>
          <a:xfrm>
            <a:off x="0" y="94678"/>
            <a:ext cx="9143999" cy="778778"/>
          </a:xfrm>
        </p:spPr>
        <p:txBody>
          <a:bodyPr/>
          <a:lstStyle/>
          <a:p>
            <a:pPr algn="ctr"/>
            <a:r>
              <a:rPr lang="en-US" sz="2800" dirty="0" smtClean="0"/>
              <a:t>How do you decide? Endovascular vs. Surgery</a:t>
            </a:r>
            <a:endParaRPr lang="en-US" sz="2800" dirty="0"/>
          </a:p>
        </p:txBody>
      </p:sp>
      <p:pic>
        <p:nvPicPr>
          <p:cNvPr id="5" name="Course 1 PVD and CEA299.wav">
            <a:hlinkClick r:id="" action="ppaction://media"/>
          </p:cNvPr>
          <p:cNvPicPr>
            <a:picLocks noRot="1" noChangeAspect="1"/>
          </p:cNvPicPr>
          <p:nvPr>
            <a:audioFile r:link="rId1"/>
          </p:nvPr>
        </p:nvPicPr>
        <p:blipFill>
          <a:blip r:embed="rId5"/>
          <a:stretch>
            <a:fillRect/>
          </a:stretch>
        </p:blipFill>
        <p:spPr>
          <a:xfrm>
            <a:off x="8696325" y="6410325"/>
            <a:ext cx="304800" cy="304800"/>
          </a:xfrm>
          <a:prstGeom prst="rect">
            <a:avLst/>
          </a:prstGeom>
        </p:spPr>
      </p:pic>
    </p:spTree>
  </p:cSld>
  <p:clrMapOvr>
    <a:masterClrMapping/>
  </p:clrMapOvr>
  <p:transition spd="slow" advTm="1180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6" name="Text Placeholder 5"/>
          <p:cNvSpPr>
            <a:spLocks noGrp="1"/>
          </p:cNvSpPr>
          <p:nvPr>
            <p:ph type="body" idx="1"/>
          </p:nvPr>
        </p:nvSpPr>
        <p:spPr/>
        <p:txBody>
          <a:bodyPr>
            <a:normAutofit fontScale="92500" lnSpcReduction="20000"/>
          </a:bodyPr>
          <a:lstStyle/>
          <a:p>
            <a:r>
              <a:rPr lang="en-US" dirty="0" smtClean="0"/>
              <a:t>Endovascular Procedures</a:t>
            </a:r>
            <a:endParaRPr lang="en-US" dirty="0"/>
          </a:p>
        </p:txBody>
      </p:sp>
      <p:sp>
        <p:nvSpPr>
          <p:cNvPr id="7" name="Content Placeholder 6"/>
          <p:cNvSpPr>
            <a:spLocks noGrp="1"/>
          </p:cNvSpPr>
          <p:nvPr>
            <p:ph sz="half" idx="2"/>
          </p:nvPr>
        </p:nvSpPr>
        <p:spPr/>
        <p:txBody>
          <a:bodyPr/>
          <a:lstStyle/>
          <a:p>
            <a:r>
              <a:rPr lang="en-US" dirty="0" smtClean="0"/>
              <a:t>Less Invasive</a:t>
            </a:r>
          </a:p>
          <a:p>
            <a:r>
              <a:rPr lang="en-US" dirty="0" smtClean="0"/>
              <a:t>Quicker recovery</a:t>
            </a:r>
          </a:p>
          <a:p>
            <a:r>
              <a:rPr lang="en-US" dirty="0" smtClean="0"/>
              <a:t>Risk of rupture</a:t>
            </a:r>
          </a:p>
          <a:p>
            <a:r>
              <a:rPr lang="en-US" dirty="0" smtClean="0"/>
              <a:t>Risk of emboli due to debris being loosened</a:t>
            </a:r>
          </a:p>
          <a:p>
            <a:r>
              <a:rPr lang="en-US" dirty="0" smtClean="0"/>
              <a:t>Risk of re-stenosis</a:t>
            </a:r>
          </a:p>
          <a:p>
            <a:r>
              <a:rPr lang="en-US" dirty="0" smtClean="0"/>
              <a:t>Often need for additional interventions</a:t>
            </a:r>
            <a:endParaRPr lang="en-US" dirty="0"/>
          </a:p>
        </p:txBody>
      </p:sp>
      <p:sp>
        <p:nvSpPr>
          <p:cNvPr id="8" name="Text Placeholder 7"/>
          <p:cNvSpPr>
            <a:spLocks noGrp="1"/>
          </p:cNvSpPr>
          <p:nvPr>
            <p:ph type="body" sz="quarter" idx="3"/>
          </p:nvPr>
        </p:nvSpPr>
        <p:spPr/>
        <p:txBody>
          <a:bodyPr>
            <a:normAutofit fontScale="92500"/>
          </a:bodyPr>
          <a:lstStyle/>
          <a:p>
            <a:r>
              <a:rPr lang="en-US" dirty="0" smtClean="0"/>
              <a:t>Surgical Interventions</a:t>
            </a:r>
            <a:endParaRPr lang="en-US" dirty="0"/>
          </a:p>
        </p:txBody>
      </p:sp>
      <p:sp>
        <p:nvSpPr>
          <p:cNvPr id="9" name="Content Placeholder 8"/>
          <p:cNvSpPr>
            <a:spLocks noGrp="1"/>
          </p:cNvSpPr>
          <p:nvPr>
            <p:ph sz="quarter" idx="4"/>
          </p:nvPr>
        </p:nvSpPr>
        <p:spPr/>
        <p:txBody>
          <a:bodyPr/>
          <a:lstStyle/>
          <a:p>
            <a:r>
              <a:rPr lang="en-US" dirty="0" smtClean="0"/>
              <a:t>Often better patency of vessels after procedure</a:t>
            </a:r>
          </a:p>
          <a:p>
            <a:r>
              <a:rPr lang="en-US" dirty="0" smtClean="0"/>
              <a:t>Longer hospital stay and recovery time</a:t>
            </a:r>
          </a:p>
          <a:p>
            <a:r>
              <a:rPr lang="en-US" dirty="0" smtClean="0"/>
              <a:t>Anesthetic risks</a:t>
            </a:r>
          </a:p>
          <a:p>
            <a:endParaRPr lang="en-US" dirty="0"/>
          </a:p>
        </p:txBody>
      </p:sp>
      <p:pic>
        <p:nvPicPr>
          <p:cNvPr id="10" name="Course 1 PVD and CEA302.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1188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11FF11B.jpg"/>
          <p:cNvPicPr>
            <a:picLocks noGrp="1" noChangeAspect="1"/>
          </p:cNvPicPr>
          <p:nvPr>
            <p:ph idx="1"/>
          </p:nvPr>
        </p:nvPicPr>
        <p:blipFill>
          <a:blip r:embed="rId4"/>
          <a:stretch>
            <a:fillRect/>
          </a:stretch>
        </p:blipFill>
        <p:spPr>
          <a:xfrm>
            <a:off x="3561195" y="1565563"/>
            <a:ext cx="5111750" cy="4890655"/>
          </a:xfrm>
        </p:spPr>
      </p:pic>
      <p:sp>
        <p:nvSpPr>
          <p:cNvPr id="9" name="Text Placeholder 8"/>
          <p:cNvSpPr>
            <a:spLocks noGrp="1"/>
          </p:cNvSpPr>
          <p:nvPr>
            <p:ph type="body" sz="half" idx="2"/>
          </p:nvPr>
        </p:nvSpPr>
        <p:spPr>
          <a:xfrm>
            <a:off x="1828800" y="1343891"/>
            <a:ext cx="1371600" cy="5070764"/>
          </a:xfrm>
        </p:spPr>
        <p:txBody>
          <a:bodyPr>
            <a:noAutofit/>
          </a:bodyPr>
          <a:lstStyle/>
          <a:p>
            <a:r>
              <a:rPr lang="en-US" sz="1200" dirty="0" smtClean="0"/>
              <a:t>The most widely used endovascular procedure is the balloon angioplasty or PTCA sometimes followed by stent placement.</a:t>
            </a:r>
          </a:p>
          <a:p>
            <a:r>
              <a:rPr lang="en-US" sz="1200" dirty="0" smtClean="0"/>
              <a:t>Angioplasty is normally performed in the Angio or Cath Lab departments by either an Interventional Radiologist, or Cardiologist.</a:t>
            </a:r>
          </a:p>
          <a:p>
            <a:r>
              <a:rPr lang="en-US" sz="1200" dirty="0" smtClean="0"/>
              <a:t>This picture shows an area treated with PTCA</a:t>
            </a:r>
            <a:endParaRPr lang="en-US" sz="1200" dirty="0"/>
          </a:p>
        </p:txBody>
      </p:sp>
      <p:sp>
        <p:nvSpPr>
          <p:cNvPr id="7" name="Title 6"/>
          <p:cNvSpPr>
            <a:spLocks noGrp="1"/>
          </p:cNvSpPr>
          <p:nvPr>
            <p:ph type="title"/>
          </p:nvPr>
        </p:nvSpPr>
        <p:spPr>
          <a:xfrm>
            <a:off x="0" y="94678"/>
            <a:ext cx="8950035" cy="778778"/>
          </a:xfrm>
        </p:spPr>
        <p:txBody>
          <a:bodyPr/>
          <a:lstStyle/>
          <a:p>
            <a:r>
              <a:rPr lang="en-US" dirty="0" smtClean="0"/>
              <a:t>Percutaneous Transluminal Angioplasty</a:t>
            </a:r>
            <a:endParaRPr lang="en-US" dirty="0"/>
          </a:p>
        </p:txBody>
      </p:sp>
      <p:pic>
        <p:nvPicPr>
          <p:cNvPr id="5" name="Course 1 PVD and CEA296.wav">
            <a:hlinkClick r:id="" action="ppaction://media"/>
          </p:cNvPr>
          <p:cNvPicPr>
            <a:picLocks noRot="1" noChangeAspect="1"/>
          </p:cNvPicPr>
          <p:nvPr>
            <a:audioFile r:link="rId1"/>
          </p:nvPr>
        </p:nvPicPr>
        <p:blipFill>
          <a:blip r:embed="rId5"/>
          <a:stretch>
            <a:fillRect/>
          </a:stretch>
        </p:blipFill>
        <p:spPr>
          <a:xfrm>
            <a:off x="8696325" y="6410325"/>
            <a:ext cx="304800" cy="304800"/>
          </a:xfrm>
          <a:prstGeom prst="rect">
            <a:avLst/>
          </a:prstGeom>
        </p:spPr>
      </p:pic>
    </p:spTree>
  </p:cSld>
  <p:clrMapOvr>
    <a:masterClrMapping/>
  </p:clrMapOvr>
  <p:transition spd="slow" advTm="28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ent chart.gif"/>
          <p:cNvPicPr>
            <a:picLocks noGrp="1" noChangeAspect="1"/>
          </p:cNvPicPr>
          <p:nvPr>
            <p:ph idx="1"/>
          </p:nvPr>
        </p:nvPicPr>
        <p:blipFill>
          <a:blip r:embed="rId4"/>
          <a:stretch>
            <a:fillRect/>
          </a:stretch>
        </p:blipFill>
        <p:spPr>
          <a:xfrm>
            <a:off x="3575050" y="2025447"/>
            <a:ext cx="4926013" cy="3950105"/>
          </a:xfrm>
        </p:spPr>
      </p:pic>
      <p:sp>
        <p:nvSpPr>
          <p:cNvPr id="4" name="Text Placeholder 3"/>
          <p:cNvSpPr>
            <a:spLocks noGrp="1"/>
          </p:cNvSpPr>
          <p:nvPr>
            <p:ph type="body" sz="half" idx="2"/>
          </p:nvPr>
        </p:nvSpPr>
        <p:spPr/>
        <p:txBody>
          <a:bodyPr>
            <a:normAutofit fontScale="77500" lnSpcReduction="20000"/>
          </a:bodyPr>
          <a:lstStyle/>
          <a:p>
            <a:r>
              <a:rPr lang="en-US" dirty="0" smtClean="0"/>
              <a:t>In some cases, balloon angioplasty is not enough to keep the vessel open and a stent may be placed.</a:t>
            </a:r>
          </a:p>
          <a:p>
            <a:endParaRPr lang="en-US" dirty="0" smtClean="0"/>
          </a:p>
          <a:p>
            <a:r>
              <a:rPr lang="en-US" dirty="0" smtClean="0"/>
              <a:t>Common classifications of stents are: bare, drug-eluting, and covered.</a:t>
            </a:r>
          </a:p>
          <a:p>
            <a:endParaRPr lang="en-US" dirty="0" smtClean="0"/>
          </a:p>
          <a:p>
            <a:r>
              <a:rPr lang="en-US" dirty="0" smtClean="0"/>
              <a:t>The chart to the right depicts a carotid stent placement.</a:t>
            </a:r>
            <a:endParaRPr lang="en-US" dirty="0"/>
          </a:p>
        </p:txBody>
      </p:sp>
      <p:sp>
        <p:nvSpPr>
          <p:cNvPr id="2" name="Title 1"/>
          <p:cNvSpPr>
            <a:spLocks noGrp="1"/>
          </p:cNvSpPr>
          <p:nvPr>
            <p:ph type="title"/>
          </p:nvPr>
        </p:nvSpPr>
        <p:spPr/>
        <p:txBody>
          <a:bodyPr/>
          <a:lstStyle/>
          <a:p>
            <a:r>
              <a:rPr lang="en-US" dirty="0" smtClean="0"/>
              <a:t>Stenting</a:t>
            </a:r>
            <a:endParaRPr lang="en-US" dirty="0"/>
          </a:p>
        </p:txBody>
      </p:sp>
      <p:pic>
        <p:nvPicPr>
          <p:cNvPr id="6" name="Course 1 PVD and CEA297.wav">
            <a:hlinkClick r:id="" action="ppaction://media"/>
          </p:cNvPr>
          <p:cNvPicPr>
            <a:picLocks noRot="1" noChangeAspect="1"/>
          </p:cNvPicPr>
          <p:nvPr>
            <a:audioFile r:link="rId1"/>
          </p:nvPr>
        </p:nvPicPr>
        <p:blipFill>
          <a:blip r:embed="rId5"/>
          <a:stretch>
            <a:fillRect/>
          </a:stretch>
        </p:blipFill>
        <p:spPr>
          <a:xfrm>
            <a:off x="8696325" y="6410325"/>
            <a:ext cx="304800" cy="304800"/>
          </a:xfrm>
          <a:prstGeom prst="rect">
            <a:avLst/>
          </a:prstGeom>
        </p:spPr>
      </p:pic>
    </p:spTree>
  </p:cSld>
  <p:clrMapOvr>
    <a:masterClrMapping/>
  </p:clrMapOvr>
  <p:transition spd="slow" advTm="2125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SMART Nitinol stent</a:t>
            </a:r>
            <a:endParaRPr lang="en-US" dirty="0"/>
          </a:p>
        </p:txBody>
      </p:sp>
      <p:pic>
        <p:nvPicPr>
          <p:cNvPr id="5" name="Picture Placeholder 4" descr="SMART nitinol stent.jpg"/>
          <p:cNvPicPr>
            <a:picLocks noGrp="1" noChangeAspect="1"/>
          </p:cNvPicPr>
          <p:nvPr>
            <p:ph type="pic" idx="1"/>
          </p:nvPr>
        </p:nvPicPr>
        <p:blipFill>
          <a:blip r:embed="rId3"/>
          <a:srcRect l="11000" r="11000"/>
          <a:stretch>
            <a:fillRect/>
          </a:stretch>
        </p:blipFill>
        <p:spPr>
          <a:xfrm>
            <a:off x="3449781" y="2164484"/>
            <a:ext cx="4937270" cy="3017116"/>
          </a:xfrm>
        </p:spPr>
      </p:pic>
      <p:sp>
        <p:nvSpPr>
          <p:cNvPr id="4" name="Text Placeholder 3"/>
          <p:cNvSpPr>
            <a:spLocks noGrp="1"/>
          </p:cNvSpPr>
          <p:nvPr>
            <p:ph type="body" sz="half" idx="2"/>
          </p:nvPr>
        </p:nvSpPr>
        <p:spPr/>
        <p:txBody>
          <a:bodyPr/>
          <a:lstStyle/>
          <a:p>
            <a:pPr algn="ctr"/>
            <a:r>
              <a:rPr lang="en-US" dirty="0" smtClean="0"/>
              <a:t>This is an example of a bare stent. Nitinol is a nickel-titanium stent and is the preferred stent after failed angioplasty</a:t>
            </a:r>
            <a:endParaRPr lang="en-US" dirty="0"/>
          </a:p>
        </p:txBody>
      </p:sp>
      <p:pic>
        <p:nvPicPr>
          <p:cNvPr id="6" name="Course 1 PVD and CEA298.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182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CIMG0244.JPG"/>
          <p:cNvPicPr>
            <a:picLocks noGrp="1" noChangeAspect="1"/>
          </p:cNvPicPr>
          <p:nvPr>
            <p:ph idx="1"/>
          </p:nvPr>
        </p:nvPicPr>
        <p:blipFill>
          <a:blip r:embed="rId3" cstate="print"/>
          <a:stretch>
            <a:fillRect/>
          </a:stretch>
        </p:blipFill>
        <p:spPr>
          <a:xfrm>
            <a:off x="3575050" y="2154246"/>
            <a:ext cx="4926013" cy="3692507"/>
          </a:xfrm>
        </p:spPr>
      </p:pic>
      <p:sp>
        <p:nvSpPr>
          <p:cNvPr id="12" name="Text Placeholder 11"/>
          <p:cNvSpPr>
            <a:spLocks noGrp="1"/>
          </p:cNvSpPr>
          <p:nvPr>
            <p:ph type="body" sz="half" idx="2"/>
          </p:nvPr>
        </p:nvSpPr>
        <p:spPr/>
        <p:txBody>
          <a:bodyPr>
            <a:normAutofit fontScale="92500" lnSpcReduction="10000"/>
          </a:bodyPr>
          <a:lstStyle/>
          <a:p>
            <a:r>
              <a:rPr lang="en-US" dirty="0" smtClean="0"/>
              <a:t>For some patients, surgery is the best option for salvaging the vessel.</a:t>
            </a:r>
          </a:p>
          <a:p>
            <a:endParaRPr lang="en-US" dirty="0" smtClean="0"/>
          </a:p>
          <a:p>
            <a:r>
              <a:rPr lang="en-US" dirty="0" smtClean="0"/>
              <a:t>The rest of this series will be focused on these surgical options based on the location of the occlusion: carotid, femoral, iliac and aortic. </a:t>
            </a:r>
            <a:endParaRPr lang="en-US" dirty="0"/>
          </a:p>
        </p:txBody>
      </p:sp>
      <p:sp>
        <p:nvSpPr>
          <p:cNvPr id="10" name="Title 9"/>
          <p:cNvSpPr>
            <a:spLocks noGrp="1"/>
          </p:cNvSpPr>
          <p:nvPr>
            <p:ph type="title"/>
          </p:nvPr>
        </p:nvSpPr>
        <p:spPr/>
        <p:txBody>
          <a:bodyPr/>
          <a:lstStyle/>
          <a:p>
            <a:pPr algn="ctr"/>
            <a:r>
              <a:rPr lang="en-US" dirty="0" smtClean="0"/>
              <a:t>Surgical Interventions</a:t>
            </a:r>
            <a:endParaRPr lang="en-US" dirty="0"/>
          </a:p>
        </p:txBody>
      </p:sp>
      <p:pic>
        <p:nvPicPr>
          <p:cNvPr id="5" name="Course 1 PVD and CEA300.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4994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References</a:t>
            </a:r>
            <a:endParaRPr lang="en-US" dirty="0"/>
          </a:p>
        </p:txBody>
      </p:sp>
      <p:sp>
        <p:nvSpPr>
          <p:cNvPr id="6" name="Content Placeholder 5"/>
          <p:cNvSpPr>
            <a:spLocks noGrp="1"/>
          </p:cNvSpPr>
          <p:nvPr>
            <p:ph idx="1"/>
          </p:nvPr>
        </p:nvSpPr>
        <p:spPr/>
        <p:txBody>
          <a:bodyPr/>
          <a:lstStyle/>
          <a:p>
            <a:r>
              <a:rPr lang="en-US" sz="2000" dirty="0" smtClean="0"/>
              <a:t>American Heart Association. </a:t>
            </a:r>
          </a:p>
          <a:p>
            <a:pPr>
              <a:buNone/>
            </a:pPr>
            <a:r>
              <a:rPr lang="en-US" sz="2000" dirty="0" smtClean="0"/>
              <a:t>     Website: </a:t>
            </a:r>
            <a:r>
              <a:rPr lang="en-US" sz="2000" dirty="0" smtClean="0">
                <a:hlinkClick r:id="rId3"/>
              </a:rPr>
              <a:t>www.americanheartassociation.org</a:t>
            </a:r>
            <a:endParaRPr lang="en-US" sz="2000" dirty="0" smtClean="0"/>
          </a:p>
          <a:p>
            <a:pPr lvl="0"/>
            <a:r>
              <a:rPr lang="en-US" sz="2000" dirty="0" smtClean="0"/>
              <a:t>Creager MA, Libby P (2004). Peripheral arterial diseases. In DP Zipes et al., eds., </a:t>
            </a:r>
            <a:r>
              <a:rPr lang="en-US" sz="2000" u="sng" dirty="0" smtClean="0"/>
              <a:t>Braunwald's Heart Disease</a:t>
            </a:r>
            <a:r>
              <a:rPr lang="en-US" sz="2000" dirty="0" smtClean="0"/>
              <a:t>, 7th ed., pp. 1437–1461. Philadelphia: Elsevier Saunders.</a:t>
            </a:r>
          </a:p>
          <a:p>
            <a:pPr lvl="0"/>
            <a:r>
              <a:rPr lang="en-US" sz="2000" dirty="0" smtClean="0"/>
              <a:t>Hallett J, Mills JL, Earnshaw JJ, and Reekers, JA (2005). </a:t>
            </a:r>
            <a:r>
              <a:rPr lang="en-US" sz="2000" u="sng" dirty="0" smtClean="0"/>
              <a:t>Comprehensive Vascular and Endovascular Surgery, 2</a:t>
            </a:r>
            <a:r>
              <a:rPr lang="en-US" sz="2000" u="sng" baseline="30000" dirty="0" smtClean="0"/>
              <a:t>nd</a:t>
            </a:r>
            <a:r>
              <a:rPr lang="en-US" sz="2000" u="sng" dirty="0" smtClean="0"/>
              <a:t> ed., </a:t>
            </a:r>
            <a:r>
              <a:rPr lang="en-US" sz="2000" dirty="0" smtClean="0"/>
              <a:t>Philadelphia: Mobsy.</a:t>
            </a:r>
            <a:endParaRPr lang="en-US" sz="2000" u="sng" dirty="0" smtClean="0"/>
          </a:p>
          <a:p>
            <a:endParaRPr lang="en-US" sz="2000" dirty="0"/>
          </a:p>
        </p:txBody>
      </p:sp>
      <p:pic>
        <p:nvPicPr>
          <p:cNvPr id="4" name="Course 1 PVD and CEA303.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9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Vascular Surgery Series</a:t>
            </a:r>
            <a:br>
              <a:rPr lang="en-US" dirty="0" smtClean="0"/>
            </a:br>
            <a:r>
              <a:rPr lang="en-US" dirty="0" smtClean="0"/>
              <a:t>Course 1 Part 2</a:t>
            </a:r>
            <a:endParaRPr lang="en-US" dirty="0"/>
          </a:p>
        </p:txBody>
      </p:sp>
      <p:sp>
        <p:nvSpPr>
          <p:cNvPr id="3" name="Subtitle 2"/>
          <p:cNvSpPr>
            <a:spLocks noGrp="1"/>
          </p:cNvSpPr>
          <p:nvPr>
            <p:ph type="subTitle" idx="1"/>
          </p:nvPr>
        </p:nvSpPr>
        <p:spPr/>
        <p:txBody>
          <a:bodyPr>
            <a:normAutofit/>
          </a:bodyPr>
          <a:lstStyle/>
          <a:p>
            <a:r>
              <a:rPr lang="en-US" sz="2800" dirty="0" smtClean="0"/>
              <a:t>Cerebral Occlusive Disease and Carotid Endarectomy</a:t>
            </a:r>
          </a:p>
          <a:p>
            <a:r>
              <a:rPr lang="en-US" dirty="0" smtClean="0"/>
              <a:t>Michelle R Tinkham</a:t>
            </a:r>
            <a:endParaRPr lang="en-US" dirty="0"/>
          </a:p>
        </p:txBody>
      </p:sp>
      <p:pic>
        <p:nvPicPr>
          <p:cNvPr id="4" name="Course 1 PVD and CEA304.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7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Carotid Endarectomy</a:t>
            </a:r>
            <a:endParaRPr lang="en-US" dirty="0"/>
          </a:p>
        </p:txBody>
      </p:sp>
      <p:pic>
        <p:nvPicPr>
          <p:cNvPr id="7" name="Picture Placeholder 6" descr="CIMG0244.JPG"/>
          <p:cNvPicPr>
            <a:picLocks noGrp="1" noChangeAspect="1"/>
          </p:cNvPicPr>
          <p:nvPr>
            <p:ph type="pic" idx="1"/>
          </p:nvPr>
        </p:nvPicPr>
        <p:blipFill>
          <a:blip r:embed="rId3" cstate="print"/>
          <a:srcRect l="9486" r="9486"/>
          <a:stretch>
            <a:fillRect/>
          </a:stretch>
        </p:blipFill>
        <p:spPr>
          <a:xfrm>
            <a:off x="4648200" y="1828800"/>
            <a:ext cx="3855720" cy="4038600"/>
          </a:xfrm>
        </p:spPr>
      </p:pic>
      <p:sp>
        <p:nvSpPr>
          <p:cNvPr id="6" name="Text Placeholder 5"/>
          <p:cNvSpPr>
            <a:spLocks noGrp="1"/>
          </p:cNvSpPr>
          <p:nvPr>
            <p:ph type="body" sz="half" idx="2"/>
          </p:nvPr>
        </p:nvSpPr>
        <p:spPr>
          <a:xfrm>
            <a:off x="1828800" y="1676400"/>
            <a:ext cx="2590800" cy="4495800"/>
          </a:xfrm>
        </p:spPr>
        <p:txBody>
          <a:bodyPr>
            <a:normAutofit lnSpcReduction="10000"/>
          </a:bodyPr>
          <a:lstStyle/>
          <a:p>
            <a:r>
              <a:rPr lang="en-US" dirty="0" smtClean="0"/>
              <a:t>Objectives:</a:t>
            </a:r>
          </a:p>
          <a:p>
            <a:r>
              <a:rPr lang="en-US" dirty="0" smtClean="0"/>
              <a:t>After reading this material, the learner will be able to:</a:t>
            </a:r>
          </a:p>
          <a:p>
            <a:pPr marL="342900" indent="-342900">
              <a:buFont typeface="+mj-lt"/>
              <a:buAutoNum type="arabicPeriod"/>
            </a:pPr>
            <a:r>
              <a:rPr lang="en-US" dirty="0" smtClean="0"/>
              <a:t>Identify the anatomy associated with this procedure</a:t>
            </a:r>
          </a:p>
          <a:p>
            <a:pPr marL="342900" indent="-342900">
              <a:buFont typeface="+mj-lt"/>
              <a:buAutoNum type="arabicPeriod"/>
            </a:pPr>
            <a:r>
              <a:rPr lang="en-US" dirty="0" smtClean="0"/>
              <a:t>Discuss the steps involved in performing a Carotid Endarectomy</a:t>
            </a:r>
          </a:p>
          <a:p>
            <a:pPr marL="342900" indent="-342900">
              <a:buFont typeface="+mj-lt"/>
              <a:buAutoNum type="arabicPeriod"/>
            </a:pPr>
            <a:r>
              <a:rPr lang="en-US" dirty="0" smtClean="0"/>
              <a:t>Discuss the circulating nurse’s role in preparation for this procedure</a:t>
            </a:r>
          </a:p>
          <a:p>
            <a:pPr marL="342900" indent="-342900">
              <a:buFont typeface="+mj-lt"/>
              <a:buAutoNum type="arabicPeriod"/>
            </a:pPr>
            <a:r>
              <a:rPr lang="en-US" dirty="0" smtClean="0"/>
              <a:t>Identify post-operative risks to the patient during the recovery phase.</a:t>
            </a:r>
            <a:endParaRPr lang="en-US" dirty="0"/>
          </a:p>
        </p:txBody>
      </p:sp>
      <p:pic>
        <p:nvPicPr>
          <p:cNvPr id="5" name="Course 1 PVD and CEA305.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243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When this constriction affects the arteries, it is called Peripheral Artery Disease (PAD). </a:t>
            </a:r>
          </a:p>
          <a:p>
            <a:pPr>
              <a:buNone/>
            </a:pPr>
            <a:r>
              <a:rPr lang="en-US" dirty="0" smtClean="0"/>
              <a:t>	This is similar to Coronary Artery Disease (CAD) which affects the arteries of the heart. </a:t>
            </a:r>
          </a:p>
        </p:txBody>
      </p:sp>
      <p:pic>
        <p:nvPicPr>
          <p:cNvPr id="4" name="Course 1 PVD and CEA259.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1054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Carotid Endarectomy</a:t>
            </a:r>
            <a:endParaRPr lang="en-US" dirty="0"/>
          </a:p>
        </p:txBody>
      </p:sp>
      <p:sp>
        <p:nvSpPr>
          <p:cNvPr id="6" name="Content Placeholder 5"/>
          <p:cNvSpPr>
            <a:spLocks noGrp="1"/>
          </p:cNvSpPr>
          <p:nvPr>
            <p:ph idx="1"/>
          </p:nvPr>
        </p:nvSpPr>
        <p:spPr/>
        <p:txBody>
          <a:bodyPr/>
          <a:lstStyle/>
          <a:p>
            <a:endParaRPr lang="en-US" dirty="0" smtClean="0"/>
          </a:p>
          <a:p>
            <a:endParaRPr lang="en-US" dirty="0" smtClean="0"/>
          </a:p>
          <a:p>
            <a:r>
              <a:rPr lang="en-US" dirty="0" smtClean="0"/>
              <a:t>An issue of Peripheral Vascular Disease is the need to remove plaque from the carotid bifurcation.</a:t>
            </a:r>
          </a:p>
          <a:p>
            <a:r>
              <a:rPr lang="en-US" dirty="0" smtClean="0"/>
              <a:t>One associated surgery with this condition is the Carotid Endarectomy.</a:t>
            </a:r>
            <a:endParaRPr lang="en-US" dirty="0"/>
          </a:p>
        </p:txBody>
      </p:sp>
      <p:pic>
        <p:nvPicPr>
          <p:cNvPr id="4" name="Course 1 PVD and CEA306.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199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Carotid Endarectomy</a:t>
            </a:r>
            <a:endParaRPr lang="en-US" dirty="0"/>
          </a:p>
        </p:txBody>
      </p:sp>
      <p:sp>
        <p:nvSpPr>
          <p:cNvPr id="6" name="Text Placeholder 5"/>
          <p:cNvSpPr>
            <a:spLocks noGrp="1"/>
          </p:cNvSpPr>
          <p:nvPr>
            <p:ph type="body" idx="1"/>
          </p:nvPr>
        </p:nvSpPr>
        <p:spPr/>
        <p:txBody>
          <a:bodyPr/>
          <a:lstStyle/>
          <a:p>
            <a:pPr algn="ctr"/>
            <a:r>
              <a:rPr lang="en-US" dirty="0" smtClean="0"/>
              <a:t>What is it?</a:t>
            </a:r>
            <a:endParaRPr lang="en-US" dirty="0"/>
          </a:p>
        </p:txBody>
      </p:sp>
      <p:pic>
        <p:nvPicPr>
          <p:cNvPr id="4" name="Course 1 PVD and CEA307.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324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Carotid Endarectomy</a:t>
            </a:r>
            <a:endParaRPr lang="en-US" dirty="0"/>
          </a:p>
        </p:txBody>
      </p:sp>
      <p:sp>
        <p:nvSpPr>
          <p:cNvPr id="5" name="Content Placeholder 4"/>
          <p:cNvSpPr>
            <a:spLocks noGrp="1"/>
          </p:cNvSpPr>
          <p:nvPr>
            <p:ph idx="1"/>
          </p:nvPr>
        </p:nvSpPr>
        <p:spPr/>
        <p:txBody>
          <a:bodyPr/>
          <a:lstStyle/>
          <a:p>
            <a:endParaRPr lang="en-US" dirty="0" smtClean="0"/>
          </a:p>
          <a:p>
            <a:r>
              <a:rPr lang="en-US" dirty="0" smtClean="0"/>
              <a:t>The process of opening an occluded carotid artery and removing the atherosclerotic plaque on the artery wall is called Carotid Endarectomy.</a:t>
            </a:r>
          </a:p>
          <a:p>
            <a:r>
              <a:rPr lang="en-US" dirty="0" smtClean="0"/>
              <a:t>This is done to increase blood flow to the brain when the carotid artery has become stenotic, thereby decreasing the risk of stroke.</a:t>
            </a:r>
          </a:p>
          <a:p>
            <a:r>
              <a:rPr lang="en-US" dirty="0" smtClean="0"/>
              <a:t>Patients may be symptomatic or asymptomatic.  </a:t>
            </a:r>
            <a:endParaRPr lang="en-US" dirty="0"/>
          </a:p>
        </p:txBody>
      </p:sp>
      <p:pic>
        <p:nvPicPr>
          <p:cNvPr id="6" name="Course 1 PVD and CEA308.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10344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Carotid Endarectomy</a:t>
            </a:r>
            <a:endParaRPr lang="en-US" dirty="0"/>
          </a:p>
        </p:txBody>
      </p:sp>
      <p:pic>
        <p:nvPicPr>
          <p:cNvPr id="7" name="Picture Placeholder 6" descr="CIMG0245.JPG"/>
          <p:cNvPicPr>
            <a:picLocks noGrp="1" noChangeAspect="1"/>
          </p:cNvPicPr>
          <p:nvPr>
            <p:ph type="pic" idx="1"/>
          </p:nvPr>
        </p:nvPicPr>
        <p:blipFill>
          <a:blip r:embed="rId3" cstate="print"/>
          <a:srcRect l="9486" r="9486"/>
          <a:stretch>
            <a:fillRect/>
          </a:stretch>
        </p:blipFill>
        <p:spPr/>
      </p:pic>
      <p:sp>
        <p:nvSpPr>
          <p:cNvPr id="6" name="Text Placeholder 5"/>
          <p:cNvSpPr>
            <a:spLocks noGrp="1"/>
          </p:cNvSpPr>
          <p:nvPr>
            <p:ph type="body" sz="half" idx="2"/>
          </p:nvPr>
        </p:nvSpPr>
        <p:spPr/>
        <p:txBody>
          <a:bodyPr/>
          <a:lstStyle/>
          <a:p>
            <a:endParaRPr lang="en-US" dirty="0" smtClean="0"/>
          </a:p>
          <a:p>
            <a:endParaRPr lang="en-US" dirty="0" smtClean="0"/>
          </a:p>
          <a:p>
            <a:r>
              <a:rPr lang="en-US" dirty="0" smtClean="0"/>
              <a:t>The photo to the right shows a portion of plaque being removed during Carotid Endarectomy.</a:t>
            </a:r>
            <a:endParaRPr lang="en-US" dirty="0"/>
          </a:p>
        </p:txBody>
      </p:sp>
      <p:pic>
        <p:nvPicPr>
          <p:cNvPr id="5" name="Course 1 PVD and CEA309.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528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Carotid Endarectomy</a:t>
            </a:r>
            <a:endParaRPr lang="en-US" dirty="0"/>
          </a:p>
        </p:txBody>
      </p:sp>
      <p:sp>
        <p:nvSpPr>
          <p:cNvPr id="5" name="Text Placeholder 4"/>
          <p:cNvSpPr>
            <a:spLocks noGrp="1"/>
          </p:cNvSpPr>
          <p:nvPr>
            <p:ph type="body" idx="1"/>
          </p:nvPr>
        </p:nvSpPr>
        <p:spPr/>
        <p:txBody>
          <a:bodyPr/>
          <a:lstStyle/>
          <a:p>
            <a:r>
              <a:rPr lang="en-US" dirty="0" smtClean="0"/>
              <a:t>Indications</a:t>
            </a:r>
            <a:endParaRPr lang="en-US" dirty="0"/>
          </a:p>
        </p:txBody>
      </p:sp>
      <p:sp>
        <p:nvSpPr>
          <p:cNvPr id="6" name="Content Placeholder 5"/>
          <p:cNvSpPr>
            <a:spLocks noGrp="1"/>
          </p:cNvSpPr>
          <p:nvPr>
            <p:ph sz="half" idx="2"/>
          </p:nvPr>
        </p:nvSpPr>
        <p:spPr/>
        <p:txBody>
          <a:bodyPr/>
          <a:lstStyle/>
          <a:p>
            <a:r>
              <a:rPr lang="en-US" dirty="0" smtClean="0"/>
              <a:t>Carotid Stenosis greater than 70% whether the patient is symptomatic or not.</a:t>
            </a:r>
          </a:p>
          <a:p>
            <a:r>
              <a:rPr lang="en-US" dirty="0" smtClean="0"/>
              <a:t>Symptomatic patients especially those with a stenosis greater than 50% and/or ulcerations</a:t>
            </a:r>
          </a:p>
          <a:p>
            <a:r>
              <a:rPr lang="en-US" dirty="0" smtClean="0"/>
              <a:t>Patients with a stenosis greater than 50% if the opposite side also is obstructed.</a:t>
            </a:r>
            <a:endParaRPr lang="en-US" dirty="0"/>
          </a:p>
        </p:txBody>
      </p:sp>
      <p:sp>
        <p:nvSpPr>
          <p:cNvPr id="7" name="Text Placeholder 6"/>
          <p:cNvSpPr>
            <a:spLocks noGrp="1"/>
          </p:cNvSpPr>
          <p:nvPr>
            <p:ph type="body" sz="quarter" idx="3"/>
          </p:nvPr>
        </p:nvSpPr>
        <p:spPr/>
        <p:txBody>
          <a:bodyPr/>
          <a:lstStyle/>
          <a:p>
            <a:r>
              <a:rPr lang="en-US" dirty="0" smtClean="0"/>
              <a:t>Contraindications</a:t>
            </a:r>
            <a:endParaRPr lang="en-US" dirty="0"/>
          </a:p>
        </p:txBody>
      </p:sp>
      <p:sp>
        <p:nvSpPr>
          <p:cNvPr id="8" name="Content Placeholder 7"/>
          <p:cNvSpPr>
            <a:spLocks noGrp="1"/>
          </p:cNvSpPr>
          <p:nvPr>
            <p:ph sz="quarter" idx="4"/>
          </p:nvPr>
        </p:nvSpPr>
        <p:spPr/>
        <p:txBody>
          <a:bodyPr/>
          <a:lstStyle/>
          <a:p>
            <a:r>
              <a:rPr lang="en-US" dirty="0" smtClean="0"/>
              <a:t>Total occlusion of the artery</a:t>
            </a:r>
          </a:p>
          <a:p>
            <a:r>
              <a:rPr lang="en-US" dirty="0" smtClean="0"/>
              <a:t>Location of plaque is too high to remove</a:t>
            </a:r>
          </a:p>
          <a:p>
            <a:r>
              <a:rPr lang="en-US" dirty="0" smtClean="0"/>
              <a:t>Other co-morbidities that would make surgery too risky  i.e.  critical ejection fraction.</a:t>
            </a:r>
            <a:endParaRPr lang="en-US" dirty="0"/>
          </a:p>
        </p:txBody>
      </p:sp>
      <p:pic>
        <p:nvPicPr>
          <p:cNvPr id="9" name="Course 1 PVD and CEA310.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1550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Carotid Endarectomy</a:t>
            </a:r>
            <a:endParaRPr lang="en-US" dirty="0"/>
          </a:p>
        </p:txBody>
      </p:sp>
      <p:sp>
        <p:nvSpPr>
          <p:cNvPr id="8" name="Content Placeholder 7"/>
          <p:cNvSpPr>
            <a:spLocks noGrp="1"/>
          </p:cNvSpPr>
          <p:nvPr>
            <p:ph idx="1"/>
          </p:nvPr>
        </p:nvSpPr>
        <p:spPr/>
        <p:txBody>
          <a:bodyPr>
            <a:normAutofit/>
          </a:bodyPr>
          <a:lstStyle/>
          <a:p>
            <a:r>
              <a:rPr lang="en-US" sz="2400" dirty="0" smtClean="0"/>
              <a:t>Complications</a:t>
            </a:r>
            <a:r>
              <a:rPr lang="en-US" dirty="0" smtClean="0"/>
              <a:t>:</a:t>
            </a:r>
          </a:p>
          <a:p>
            <a:pPr marL="457200" indent="-457200">
              <a:buFont typeface="+mj-lt"/>
              <a:buAutoNum type="arabicPeriod"/>
            </a:pPr>
            <a:r>
              <a:rPr lang="en-US" dirty="0" smtClean="0"/>
              <a:t>TIA or Stroke</a:t>
            </a:r>
          </a:p>
          <a:p>
            <a:pPr marL="457200" indent="-457200">
              <a:buFont typeface="+mj-lt"/>
              <a:buAutoNum type="arabicPeriod"/>
            </a:pPr>
            <a:r>
              <a:rPr lang="en-US" dirty="0" smtClean="0"/>
              <a:t>Cranial Nerve Injury</a:t>
            </a:r>
          </a:p>
          <a:p>
            <a:pPr marL="796925" lvl="1" indent="-457200">
              <a:buFont typeface="+mj-lt"/>
              <a:buAutoNum type="arabicPeriod"/>
            </a:pPr>
            <a:r>
              <a:rPr lang="en-US" dirty="0" smtClean="0"/>
              <a:t>Facial (VII), Hypoglossal (XII), Vagus (X)</a:t>
            </a:r>
          </a:p>
          <a:p>
            <a:pPr marL="796925" lvl="1" indent="-457200">
              <a:buFont typeface="+mj-lt"/>
              <a:buAutoNum type="arabicPeriod"/>
            </a:pPr>
            <a:r>
              <a:rPr lang="en-US" dirty="0" smtClean="0"/>
              <a:t>Injury can result in vocal cord paralysis</a:t>
            </a:r>
          </a:p>
          <a:p>
            <a:pPr marL="457200" indent="-457200">
              <a:buFont typeface="+mj-lt"/>
              <a:buAutoNum type="arabicPeriod"/>
            </a:pPr>
            <a:r>
              <a:rPr lang="en-US" dirty="0" smtClean="0"/>
              <a:t>Infection of surgical site</a:t>
            </a:r>
          </a:p>
          <a:p>
            <a:pPr marL="457200" indent="-457200">
              <a:buFont typeface="+mj-lt"/>
              <a:buAutoNum type="arabicPeriod"/>
            </a:pPr>
            <a:r>
              <a:rPr lang="en-US" dirty="0" smtClean="0"/>
              <a:t>Hematoma of surgical site</a:t>
            </a:r>
          </a:p>
          <a:p>
            <a:pPr marL="457200" indent="-457200">
              <a:buFont typeface="+mj-lt"/>
              <a:buAutoNum type="arabicPeriod"/>
            </a:pPr>
            <a:r>
              <a:rPr lang="en-US" dirty="0" smtClean="0"/>
              <a:t>Restenosis of artery</a:t>
            </a:r>
          </a:p>
          <a:p>
            <a:pPr marL="457200" indent="-457200">
              <a:buFont typeface="+mj-lt"/>
              <a:buAutoNum type="arabicPeriod"/>
            </a:pPr>
            <a:r>
              <a:rPr lang="en-US" dirty="0" smtClean="0"/>
              <a:t>Death </a:t>
            </a:r>
          </a:p>
        </p:txBody>
      </p:sp>
      <p:pic>
        <p:nvPicPr>
          <p:cNvPr id="4" name="Course 1 PVD and CEA311.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1318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Carotid Endarectomy</a:t>
            </a:r>
            <a:endParaRPr lang="en-US" dirty="0"/>
          </a:p>
        </p:txBody>
      </p:sp>
      <p:sp>
        <p:nvSpPr>
          <p:cNvPr id="8" name="Content Placeholder 7"/>
          <p:cNvSpPr>
            <a:spLocks noGrp="1"/>
          </p:cNvSpPr>
          <p:nvPr>
            <p:ph type="body" sz="half" idx="2"/>
          </p:nvPr>
        </p:nvSpPr>
        <p:spPr>
          <a:xfrm>
            <a:off x="1828800" y="1600200"/>
            <a:ext cx="2209800" cy="4416552"/>
          </a:xfrm>
        </p:spPr>
        <p:txBody>
          <a:bodyPr>
            <a:normAutofit/>
          </a:bodyPr>
          <a:lstStyle/>
          <a:p>
            <a:r>
              <a:rPr lang="en-US" dirty="0" smtClean="0"/>
              <a:t>Diagnostic Tests:</a:t>
            </a:r>
          </a:p>
          <a:p>
            <a:pPr marL="457200" indent="-457200">
              <a:buFont typeface="+mj-lt"/>
              <a:buAutoNum type="arabicPeriod"/>
            </a:pPr>
            <a:r>
              <a:rPr lang="en-US" dirty="0" smtClean="0"/>
              <a:t>Duplex Ultrasound</a:t>
            </a:r>
          </a:p>
          <a:p>
            <a:pPr marL="457200" indent="-457200">
              <a:buFont typeface="+mj-lt"/>
              <a:buAutoNum type="arabicPeriod"/>
            </a:pPr>
            <a:r>
              <a:rPr lang="en-US" dirty="0" smtClean="0"/>
              <a:t>Magnetic Resonance Angiography (MRA)</a:t>
            </a:r>
          </a:p>
          <a:p>
            <a:pPr marL="457200" indent="-457200">
              <a:buFont typeface="+mj-lt"/>
              <a:buAutoNum type="arabicPeriod"/>
            </a:pPr>
            <a:r>
              <a:rPr lang="en-US" dirty="0" smtClean="0"/>
              <a:t>Contrast Angiography</a:t>
            </a:r>
          </a:p>
          <a:p>
            <a:pPr marL="457200" indent="-457200">
              <a:buFont typeface="+mj-lt"/>
              <a:buAutoNum type="arabicPeriod"/>
            </a:pPr>
            <a:r>
              <a:rPr lang="en-US" dirty="0" smtClean="0"/>
              <a:t>Some patients may benefit from Magnetic Resonance Imaging (MRI) as well</a:t>
            </a:r>
          </a:p>
          <a:p>
            <a:pPr marL="457200" indent="-457200">
              <a:buFont typeface="+mj-lt"/>
              <a:buAutoNum type="arabicPeriod"/>
            </a:pPr>
            <a:endParaRPr lang="en-US" dirty="0" smtClean="0"/>
          </a:p>
          <a:p>
            <a:pPr marL="457200" indent="-457200">
              <a:buFont typeface="+mj-lt"/>
              <a:buAutoNum type="arabicPeriod"/>
            </a:pPr>
            <a:endParaRPr lang="en-US" dirty="0" smtClean="0"/>
          </a:p>
          <a:p>
            <a:endParaRPr lang="en-US" dirty="0"/>
          </a:p>
        </p:txBody>
      </p:sp>
      <p:pic>
        <p:nvPicPr>
          <p:cNvPr id="14" name="Picture Placeholder 13" descr="36FF9.jpg"/>
          <p:cNvPicPr>
            <a:picLocks noGrp="1" noChangeAspect="1"/>
          </p:cNvPicPr>
          <p:nvPr>
            <p:ph type="pic" idx="1"/>
          </p:nvPr>
        </p:nvPicPr>
        <p:blipFill>
          <a:blip r:embed="rId3"/>
          <a:srcRect l="15570" r="15570"/>
          <a:stretch>
            <a:fillRect/>
          </a:stretch>
        </p:blipFill>
        <p:spPr>
          <a:xfrm>
            <a:off x="3962400" y="1828800"/>
            <a:ext cx="4800600" cy="4562856"/>
          </a:xfrm>
        </p:spPr>
      </p:pic>
      <p:pic>
        <p:nvPicPr>
          <p:cNvPr id="5" name="Course 1 PVD and CEA312.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505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Carotid Endarectomy</a:t>
            </a:r>
            <a:endParaRPr lang="en-US" dirty="0"/>
          </a:p>
        </p:txBody>
      </p:sp>
      <p:sp>
        <p:nvSpPr>
          <p:cNvPr id="6" name="Text Placeholder 5"/>
          <p:cNvSpPr>
            <a:spLocks noGrp="1"/>
          </p:cNvSpPr>
          <p:nvPr>
            <p:ph type="body" idx="1"/>
          </p:nvPr>
        </p:nvSpPr>
        <p:spPr/>
        <p:txBody>
          <a:bodyPr/>
          <a:lstStyle/>
          <a:p>
            <a:pPr algn="ctr"/>
            <a:r>
              <a:rPr lang="en-US" dirty="0" smtClean="0"/>
              <a:t>Nursing Considerations</a:t>
            </a:r>
            <a:endParaRPr lang="en-US" dirty="0"/>
          </a:p>
        </p:txBody>
      </p:sp>
      <p:pic>
        <p:nvPicPr>
          <p:cNvPr id="4" name="Course 1 PVD and CEA313.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55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Endarectomy</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Pre-operative:</a:t>
            </a:r>
          </a:p>
          <a:p>
            <a:r>
              <a:rPr lang="en-US" dirty="0" smtClean="0"/>
              <a:t>Patient Interview:</a:t>
            </a:r>
          </a:p>
          <a:p>
            <a:pPr lvl="1"/>
            <a:r>
              <a:rPr lang="en-US" dirty="0" smtClean="0"/>
              <a:t>Assess patient’s medical history, neurological status, and learning needs.</a:t>
            </a:r>
          </a:p>
          <a:p>
            <a:pPr lvl="2"/>
            <a:r>
              <a:rPr lang="en-US" dirty="0" smtClean="0"/>
              <a:t>History of TIA, Stroke, other co-morbidities</a:t>
            </a:r>
          </a:p>
          <a:p>
            <a:pPr lvl="2"/>
            <a:r>
              <a:rPr lang="en-US" dirty="0" smtClean="0"/>
              <a:t>Physical exam </a:t>
            </a:r>
          </a:p>
          <a:p>
            <a:pPr lvl="2"/>
            <a:r>
              <a:rPr lang="en-US" dirty="0" smtClean="0"/>
              <a:t>Vitals, Cardiac Clearance</a:t>
            </a:r>
          </a:p>
          <a:p>
            <a:pPr lvl="2"/>
            <a:r>
              <a:rPr lang="en-US" dirty="0" smtClean="0"/>
              <a:t>Medications (blood thinners)</a:t>
            </a:r>
          </a:p>
          <a:p>
            <a:pPr lvl="2"/>
            <a:r>
              <a:rPr lang="en-US" dirty="0" smtClean="0"/>
              <a:t>Questions regarding procedure and recovery</a:t>
            </a:r>
          </a:p>
          <a:p>
            <a:r>
              <a:rPr lang="en-US" dirty="0" smtClean="0"/>
              <a:t>Site Marking</a:t>
            </a:r>
          </a:p>
          <a:p>
            <a:pPr>
              <a:buNone/>
            </a:pPr>
            <a:endParaRPr lang="en-US" dirty="0" smtClean="0"/>
          </a:p>
          <a:p>
            <a:endParaRPr lang="en-US" dirty="0"/>
          </a:p>
        </p:txBody>
      </p:sp>
      <p:pic>
        <p:nvPicPr>
          <p:cNvPr id="4" name="Course 1 PVD and CEA314.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1282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Endarectomy</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Pre-Operative</a:t>
            </a:r>
          </a:p>
          <a:p>
            <a:pPr lvl="1"/>
            <a:r>
              <a:rPr lang="en-US" dirty="0" smtClean="0"/>
              <a:t>Room Set-up</a:t>
            </a:r>
          </a:p>
          <a:p>
            <a:pPr lvl="2"/>
            <a:r>
              <a:rPr lang="en-US" dirty="0" smtClean="0"/>
              <a:t>Patient films (MRA, CT)</a:t>
            </a:r>
          </a:p>
          <a:p>
            <a:pPr lvl="2"/>
            <a:r>
              <a:rPr lang="en-US" dirty="0" smtClean="0"/>
              <a:t>Patient positioning supplies </a:t>
            </a:r>
          </a:p>
          <a:p>
            <a:pPr lvl="2"/>
            <a:r>
              <a:rPr lang="en-US" dirty="0" smtClean="0"/>
              <a:t>Intraoperative Electroencephalogram (EEG), if requested, to monitor cerebral blood flow</a:t>
            </a:r>
          </a:p>
          <a:p>
            <a:pPr lvl="2"/>
            <a:r>
              <a:rPr lang="en-US" dirty="0" smtClean="0"/>
              <a:t>Medications to be used on the field (Heparin, Lidocaine, antibiotic irrigation)</a:t>
            </a:r>
          </a:p>
          <a:p>
            <a:pPr lvl="2"/>
            <a:r>
              <a:rPr lang="en-US" dirty="0" smtClean="0"/>
              <a:t>Instrumentation and Supplies (Javid Shunt, PTFE patch)</a:t>
            </a:r>
          </a:p>
          <a:p>
            <a:pPr lvl="2"/>
            <a:r>
              <a:rPr lang="en-US" dirty="0" smtClean="0"/>
              <a:t>Anesthesiologist requests (Art line, Medications, BIS monitor)</a:t>
            </a:r>
            <a:endParaRPr lang="en-US" dirty="0"/>
          </a:p>
        </p:txBody>
      </p:sp>
      <p:pic>
        <p:nvPicPr>
          <p:cNvPr id="4" name="Course 1 PVD and CEA315.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23774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rot="16200000">
            <a:off x="-2964977" y="3005919"/>
            <a:ext cx="6858003" cy="846161"/>
          </a:xfrm>
        </p:spPr>
        <p:txBody>
          <a:bodyPr/>
          <a:lstStyle/>
          <a:p>
            <a:r>
              <a:rPr lang="en-US" sz="3600" dirty="0" smtClean="0"/>
              <a:t>Peripheral Vascular Disease</a:t>
            </a:r>
            <a:endParaRPr lang="en-US" sz="3600" dirty="0"/>
          </a:p>
        </p:txBody>
      </p:sp>
      <p:sp>
        <p:nvSpPr>
          <p:cNvPr id="59395" name="Rectangle 3"/>
          <p:cNvSpPr>
            <a:spLocks noGrp="1" noChangeArrowheads="1"/>
          </p:cNvSpPr>
          <p:nvPr>
            <p:ph idx="1"/>
          </p:nvPr>
        </p:nvSpPr>
        <p:spPr/>
        <p:txBody>
          <a:bodyPr/>
          <a:lstStyle/>
          <a:p>
            <a:endParaRPr lang="en-US" dirty="0" smtClean="0"/>
          </a:p>
          <a:p>
            <a:pPr>
              <a:buNone/>
            </a:pPr>
            <a:r>
              <a:rPr lang="en-US" dirty="0"/>
              <a:t>	</a:t>
            </a:r>
            <a:r>
              <a:rPr lang="en-US" dirty="0" smtClean="0"/>
              <a:t>	      What causes this disease?</a:t>
            </a:r>
          </a:p>
          <a:p>
            <a:endParaRPr lang="en-US" dirty="0"/>
          </a:p>
        </p:txBody>
      </p:sp>
      <p:pic>
        <p:nvPicPr>
          <p:cNvPr id="59396" name="Picture 4" descr="C:\Documents and Settings\Owner\Local Settings\Temporary Internet Files\Content.IE5\5K4MWSWT\MCj03590470000[1].wmf"/>
          <p:cNvPicPr>
            <a:picLocks noChangeAspect="1" noChangeArrowheads="1"/>
          </p:cNvPicPr>
          <p:nvPr/>
        </p:nvPicPr>
        <p:blipFill>
          <a:blip r:embed="rId3"/>
          <a:srcRect/>
          <a:stretch>
            <a:fillRect/>
          </a:stretch>
        </p:blipFill>
        <p:spPr bwMode="auto">
          <a:xfrm>
            <a:off x="4401122" y="4078796"/>
            <a:ext cx="1399032" cy="1815084"/>
          </a:xfrm>
          <a:prstGeom prst="rect">
            <a:avLst/>
          </a:prstGeom>
          <a:noFill/>
        </p:spPr>
      </p:pic>
      <p:pic>
        <p:nvPicPr>
          <p:cNvPr id="5" name="Course 1 PVD and CEA257.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28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Endarectomy</a:t>
            </a:r>
            <a:endParaRPr lang="en-US" dirty="0"/>
          </a:p>
        </p:txBody>
      </p:sp>
      <p:sp>
        <p:nvSpPr>
          <p:cNvPr id="3" name="Content Placeholder 2"/>
          <p:cNvSpPr>
            <a:spLocks noGrp="1"/>
          </p:cNvSpPr>
          <p:nvPr>
            <p:ph idx="1"/>
          </p:nvPr>
        </p:nvSpPr>
        <p:spPr/>
        <p:txBody>
          <a:bodyPr>
            <a:normAutofit/>
          </a:bodyPr>
          <a:lstStyle/>
          <a:p>
            <a:r>
              <a:rPr lang="en-US" sz="2800" dirty="0" smtClean="0"/>
              <a:t>Intra-Operative</a:t>
            </a:r>
          </a:p>
          <a:p>
            <a:r>
              <a:rPr lang="en-US" dirty="0" smtClean="0"/>
              <a:t>Patient positioning:</a:t>
            </a:r>
          </a:p>
          <a:p>
            <a:pPr lvl="1"/>
            <a:r>
              <a:rPr lang="en-US" dirty="0" smtClean="0"/>
              <a:t>Supine position</a:t>
            </a:r>
          </a:p>
          <a:p>
            <a:pPr lvl="1"/>
            <a:r>
              <a:rPr lang="en-US" dirty="0" smtClean="0"/>
              <a:t>The patient’s arms are padded and tucked to his/her sides. Be careful to pad all bony prominences and keep hands in normal position to prevent nerve damage. Be aware of IV and Arterial line positioning.</a:t>
            </a:r>
          </a:p>
          <a:p>
            <a:pPr lvl="1"/>
            <a:r>
              <a:rPr lang="en-US" dirty="0" smtClean="0"/>
              <a:t>A shoulder roll is then placed behind the patient and head turned to expose affected side.</a:t>
            </a:r>
          </a:p>
          <a:p>
            <a:pPr lvl="1"/>
            <a:r>
              <a:rPr lang="en-US" dirty="0" smtClean="0"/>
              <a:t>A “doughnut”  pillow can be used if additional extension of the neck is needed.</a:t>
            </a:r>
            <a:endParaRPr lang="en-US" dirty="0"/>
          </a:p>
        </p:txBody>
      </p:sp>
      <p:pic>
        <p:nvPicPr>
          <p:cNvPr id="4" name="Course 1 PVD and CEA316.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286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Endarectomy</a:t>
            </a:r>
            <a:endParaRPr lang="en-US" dirty="0"/>
          </a:p>
        </p:txBody>
      </p:sp>
      <p:sp>
        <p:nvSpPr>
          <p:cNvPr id="3" name="Content Placeholder 2"/>
          <p:cNvSpPr>
            <a:spLocks noGrp="1"/>
          </p:cNvSpPr>
          <p:nvPr>
            <p:ph idx="1"/>
          </p:nvPr>
        </p:nvSpPr>
        <p:spPr/>
        <p:txBody>
          <a:bodyPr>
            <a:normAutofit/>
          </a:bodyPr>
          <a:lstStyle/>
          <a:p>
            <a:r>
              <a:rPr lang="en-US" sz="2800" dirty="0" smtClean="0"/>
              <a:t>Intra-Operative</a:t>
            </a:r>
          </a:p>
          <a:p>
            <a:r>
              <a:rPr lang="en-US" dirty="0" smtClean="0"/>
              <a:t>Shave surgical area if necessary with approved clippers.</a:t>
            </a:r>
          </a:p>
          <a:p>
            <a:r>
              <a:rPr lang="en-US" dirty="0" smtClean="0"/>
              <a:t>Prep affect side with prep of surgeon’s choice. Be careful not to run the area to prevent risk of causing emboli.</a:t>
            </a:r>
          </a:p>
          <a:p>
            <a:r>
              <a:rPr lang="en-US" dirty="0" smtClean="0"/>
              <a:t>Usually no Foley catheter placed</a:t>
            </a:r>
          </a:p>
          <a:p>
            <a:r>
              <a:rPr lang="en-US" dirty="0" smtClean="0"/>
              <a:t>Bilateral calf high sequential compression devices</a:t>
            </a:r>
          </a:p>
          <a:p>
            <a:endParaRPr lang="en-US" dirty="0"/>
          </a:p>
        </p:txBody>
      </p:sp>
      <p:pic>
        <p:nvPicPr>
          <p:cNvPr id="4" name="Course 1 PVD and CEA317.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1196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Endarectomy</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Pick List:</a:t>
            </a:r>
          </a:p>
          <a:p>
            <a:r>
              <a:rPr lang="en-US" sz="1800" dirty="0" smtClean="0"/>
              <a:t>Instruments:</a:t>
            </a:r>
          </a:p>
          <a:p>
            <a:r>
              <a:rPr lang="en-US" sz="1500" dirty="0" smtClean="0"/>
              <a:t>Minor Vascular Tray</a:t>
            </a:r>
          </a:p>
          <a:p>
            <a:r>
              <a:rPr lang="en-US" sz="1500" dirty="0" smtClean="0"/>
              <a:t>Javid Shunt Clamps (if shunting)</a:t>
            </a:r>
          </a:p>
          <a:p>
            <a:r>
              <a:rPr lang="en-US" sz="1800" dirty="0" smtClean="0"/>
              <a:t>Supplies:</a:t>
            </a:r>
          </a:p>
          <a:p>
            <a:r>
              <a:rPr lang="en-US" sz="1500" dirty="0" smtClean="0"/>
              <a:t>Thyroid Sheet</a:t>
            </a:r>
          </a:p>
          <a:p>
            <a:r>
              <a:rPr lang="en-US" sz="1500" dirty="0" smtClean="0"/>
              <a:t>Vessel loops,  hemoclips, peanuts, pledgets, #11 blade, suture boots</a:t>
            </a:r>
          </a:p>
          <a:p>
            <a:r>
              <a:rPr lang="en-US" sz="1500" dirty="0" smtClean="0"/>
              <a:t>Javid shunt (if shunting)</a:t>
            </a:r>
          </a:p>
          <a:p>
            <a:r>
              <a:rPr lang="en-US" sz="1500" dirty="0" smtClean="0"/>
              <a:t>Carotid patch (if patch angioplasty)</a:t>
            </a:r>
          </a:p>
          <a:p>
            <a:r>
              <a:rPr lang="en-US" sz="1500" dirty="0" smtClean="0"/>
              <a:t>Silk ties, vascular and closing suture</a:t>
            </a:r>
          </a:p>
          <a:p>
            <a:endParaRPr lang="en-US" dirty="0"/>
          </a:p>
        </p:txBody>
      </p:sp>
      <p:pic>
        <p:nvPicPr>
          <p:cNvPr id="4" name="Course 1 PVD and CEA318.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317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Endarectomy</a:t>
            </a:r>
            <a:endParaRPr lang="en-US" dirty="0"/>
          </a:p>
        </p:txBody>
      </p:sp>
      <p:sp>
        <p:nvSpPr>
          <p:cNvPr id="4" name="Text Placeholder 3"/>
          <p:cNvSpPr>
            <a:spLocks noGrp="1"/>
          </p:cNvSpPr>
          <p:nvPr>
            <p:ph type="body" idx="1"/>
          </p:nvPr>
        </p:nvSpPr>
        <p:spPr/>
        <p:txBody>
          <a:bodyPr/>
          <a:lstStyle/>
          <a:p>
            <a:pPr algn="ctr"/>
            <a:r>
              <a:rPr lang="en-US" dirty="0" smtClean="0"/>
              <a:t>Overview of Procedure</a:t>
            </a:r>
            <a:endParaRPr lang="en-US" dirty="0"/>
          </a:p>
        </p:txBody>
      </p:sp>
      <p:pic>
        <p:nvPicPr>
          <p:cNvPr id="5" name="Course 1 PVD and CEA319.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343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Carotid Endarectomy</a:t>
            </a:r>
            <a:endParaRPr lang="en-US" dirty="0"/>
          </a:p>
        </p:txBody>
      </p:sp>
      <p:sp>
        <p:nvSpPr>
          <p:cNvPr id="5" name="Content Placeholder 4"/>
          <p:cNvSpPr>
            <a:spLocks noGrp="1"/>
          </p:cNvSpPr>
          <p:nvPr>
            <p:ph idx="1"/>
          </p:nvPr>
        </p:nvSpPr>
        <p:spPr/>
        <p:txBody>
          <a:bodyPr>
            <a:normAutofit fontScale="92500" lnSpcReduction="20000"/>
          </a:bodyPr>
          <a:lstStyle/>
          <a:p>
            <a:r>
              <a:rPr lang="en-US" sz="2800" dirty="0" smtClean="0"/>
              <a:t>Operative Procedure:</a:t>
            </a:r>
          </a:p>
          <a:p>
            <a:pPr marL="457200" indent="-457200">
              <a:buFont typeface="+mj-lt"/>
              <a:buAutoNum type="arabicPeriod"/>
            </a:pPr>
            <a:r>
              <a:rPr lang="en-US" dirty="0" smtClean="0"/>
              <a:t>A vertical incision is made over the carotid bifurcation and a self-retaining retractor is placed to expose the area.</a:t>
            </a:r>
          </a:p>
          <a:p>
            <a:pPr marL="457200" indent="-457200">
              <a:buFont typeface="+mj-lt"/>
              <a:buAutoNum type="arabicPeriod"/>
            </a:pPr>
            <a:r>
              <a:rPr lang="en-US" dirty="0" smtClean="0"/>
              <a:t>Either Metz or Tenotomy scissors are used to dissect the soft tissue exposing the carotid vessels. Unnecessary blood vessels are tied and cut along the way.</a:t>
            </a:r>
          </a:p>
          <a:p>
            <a:pPr marL="457200" indent="-457200">
              <a:buFont typeface="+mj-lt"/>
              <a:buAutoNum type="arabicPeriod"/>
            </a:pPr>
            <a:r>
              <a:rPr lang="en-US" dirty="0" smtClean="0"/>
              <a:t>Should the surgeon wish to inject the carotid body he/she would do so now with 1% lidocaine. Vessel loops are placed around the common, external and internal carotid arteries.</a:t>
            </a:r>
          </a:p>
          <a:p>
            <a:pPr marL="457200" indent="-457200">
              <a:buFont typeface="+mj-lt"/>
              <a:buAutoNum type="arabicPeriod"/>
            </a:pPr>
            <a:r>
              <a:rPr lang="en-US" dirty="0" smtClean="0"/>
              <a:t>The patient is then heparinized. Usual dosage is 100u per kilogram of patient weight. </a:t>
            </a:r>
          </a:p>
          <a:p>
            <a:endParaRPr lang="en-US" sz="1800" dirty="0"/>
          </a:p>
        </p:txBody>
      </p:sp>
      <p:pic>
        <p:nvPicPr>
          <p:cNvPr id="6" name="Course 1 PVD and CEA320.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1676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Endarectomy</a:t>
            </a:r>
            <a:endParaRPr lang="en-US" dirty="0"/>
          </a:p>
        </p:txBody>
      </p:sp>
      <p:pic>
        <p:nvPicPr>
          <p:cNvPr id="5" name="Picture Placeholder 4" descr="CIMG0242.JPG"/>
          <p:cNvPicPr>
            <a:picLocks noGrp="1" noChangeAspect="1"/>
          </p:cNvPicPr>
          <p:nvPr>
            <p:ph type="pic" idx="1"/>
          </p:nvPr>
        </p:nvPicPr>
        <p:blipFill>
          <a:blip r:embed="rId3" cstate="print"/>
          <a:srcRect l="9486" r="9486"/>
          <a:stretch>
            <a:fillRect/>
          </a:stretch>
        </p:blipFill>
        <p:spPr/>
      </p:pic>
      <p:sp>
        <p:nvSpPr>
          <p:cNvPr id="4" name="Text Placeholder 3"/>
          <p:cNvSpPr>
            <a:spLocks noGrp="1"/>
          </p:cNvSpPr>
          <p:nvPr>
            <p:ph type="body" sz="half" idx="2"/>
          </p:nvPr>
        </p:nvSpPr>
        <p:spPr/>
        <p:txBody>
          <a:bodyPr/>
          <a:lstStyle/>
          <a:p>
            <a:r>
              <a:rPr lang="en-US" dirty="0" smtClean="0"/>
              <a:t>This is the Left carotid bifurcation after dissection and vessel loops are placed. </a:t>
            </a:r>
          </a:p>
          <a:p>
            <a:r>
              <a:rPr lang="en-US" dirty="0" smtClean="0"/>
              <a:t>Upper left: external carotid</a:t>
            </a:r>
          </a:p>
          <a:p>
            <a:r>
              <a:rPr lang="en-US" dirty="0" smtClean="0"/>
              <a:t>Upper right: Internal</a:t>
            </a:r>
          </a:p>
          <a:p>
            <a:r>
              <a:rPr lang="en-US" dirty="0" smtClean="0"/>
              <a:t>Bottom: Common</a:t>
            </a:r>
            <a:endParaRPr lang="en-US" dirty="0"/>
          </a:p>
        </p:txBody>
      </p:sp>
      <p:pic>
        <p:nvPicPr>
          <p:cNvPr id="6" name="Course 1 PVD and CEA321.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3674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Carotid Endarectomy</a:t>
            </a:r>
            <a:endParaRPr lang="en-US" dirty="0"/>
          </a:p>
        </p:txBody>
      </p:sp>
      <p:sp>
        <p:nvSpPr>
          <p:cNvPr id="5" name="Content Placeholder 4"/>
          <p:cNvSpPr>
            <a:spLocks noGrp="1"/>
          </p:cNvSpPr>
          <p:nvPr>
            <p:ph idx="1"/>
          </p:nvPr>
        </p:nvSpPr>
        <p:spPr/>
        <p:txBody>
          <a:bodyPr>
            <a:normAutofit/>
          </a:bodyPr>
          <a:lstStyle/>
          <a:p>
            <a:r>
              <a:rPr lang="en-US" sz="2800" dirty="0" smtClean="0"/>
              <a:t>Operative Procedure: </a:t>
            </a:r>
            <a:r>
              <a:rPr lang="en-US" dirty="0" smtClean="0"/>
              <a:t>(cont)</a:t>
            </a:r>
          </a:p>
          <a:p>
            <a:pPr marL="457200" indent="-457200">
              <a:buAutoNum type="arabicPeriod" startAt="5"/>
            </a:pPr>
            <a:r>
              <a:rPr lang="en-US" dirty="0" smtClean="0"/>
              <a:t>After approximately 3 minutes, the 3 carotid arteries are clamped with the vessel loops.</a:t>
            </a:r>
          </a:p>
          <a:p>
            <a:pPr marL="457200" indent="-457200">
              <a:buAutoNum type="arabicPeriod" startAt="5"/>
            </a:pPr>
            <a:r>
              <a:rPr lang="en-US" dirty="0" smtClean="0"/>
              <a:t>Using an #11 blade, an incision is made over the stenotic area. Potts angled scissors are used to further lengthen the incision to expose the entire stenotic area. If the surgeon is using a Javid shunt device, it would be placed during this step.</a:t>
            </a:r>
          </a:p>
          <a:p>
            <a:pPr marL="457200" indent="-457200">
              <a:buAutoNum type="arabicPeriod" startAt="5"/>
            </a:pPr>
            <a:r>
              <a:rPr lang="en-US" dirty="0" smtClean="0"/>
              <a:t>The shunt tubing is placed inside the common and internal carotid and is held in place by a shunt clamp.   </a:t>
            </a:r>
          </a:p>
          <a:p>
            <a:endParaRPr lang="en-US" sz="1800" dirty="0"/>
          </a:p>
        </p:txBody>
      </p:sp>
      <p:pic>
        <p:nvPicPr>
          <p:cNvPr id="6" name="Course 1 PVD and CEA322.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803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Carotid Endarectomy</a:t>
            </a:r>
            <a:endParaRPr lang="en-US" dirty="0"/>
          </a:p>
        </p:txBody>
      </p:sp>
      <p:sp>
        <p:nvSpPr>
          <p:cNvPr id="5" name="Content Placeholder 4"/>
          <p:cNvSpPr>
            <a:spLocks noGrp="1"/>
          </p:cNvSpPr>
          <p:nvPr>
            <p:ph idx="1"/>
          </p:nvPr>
        </p:nvSpPr>
        <p:spPr/>
        <p:txBody>
          <a:bodyPr>
            <a:normAutofit lnSpcReduction="10000"/>
          </a:bodyPr>
          <a:lstStyle/>
          <a:p>
            <a:r>
              <a:rPr lang="en-US" sz="2800" dirty="0" smtClean="0"/>
              <a:t>Operative Procedure: </a:t>
            </a:r>
            <a:r>
              <a:rPr lang="en-US" dirty="0" smtClean="0"/>
              <a:t>(cont)</a:t>
            </a:r>
          </a:p>
          <a:p>
            <a:pPr marL="457200" indent="-457200">
              <a:buAutoNum type="arabicPeriod" startAt="8"/>
            </a:pPr>
            <a:r>
              <a:rPr lang="en-US" dirty="0" smtClean="0"/>
              <a:t>Using a blunt elevator, the plaque is dissected away and removed from the artery wall. A 20cc syringe with an 18g IV cannula filled with heparinized saline is used to irrigate the area. Myringotomy forceps may be used to remove any additional threads of plaque so there is no debris that could cause embolism.</a:t>
            </a:r>
          </a:p>
          <a:p>
            <a:pPr marL="457200" indent="-457200">
              <a:buAutoNum type="arabicPeriod" startAt="8"/>
            </a:pPr>
            <a:r>
              <a:rPr lang="en-US" dirty="0" smtClean="0"/>
              <a:t>After the surgeon is satisfied with the dissection of plaque, he/she prepares to close the arteriotomy with or without a PTFE patch using small prolene double-armed suture (usually 6-0).</a:t>
            </a:r>
          </a:p>
          <a:p>
            <a:endParaRPr lang="en-US" sz="1800" dirty="0"/>
          </a:p>
        </p:txBody>
      </p:sp>
      <p:pic>
        <p:nvPicPr>
          <p:cNvPr id="6" name="Course 1 PVD and CEA323.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626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Carotid Endarectomy</a:t>
            </a:r>
            <a:endParaRPr lang="en-US" dirty="0"/>
          </a:p>
        </p:txBody>
      </p:sp>
      <p:pic>
        <p:nvPicPr>
          <p:cNvPr id="7" name="Picture Placeholder 6" descr="CIMG0248.JPG"/>
          <p:cNvPicPr>
            <a:picLocks noGrp="1" noChangeAspect="1"/>
          </p:cNvPicPr>
          <p:nvPr>
            <p:ph type="pic" idx="1"/>
          </p:nvPr>
        </p:nvPicPr>
        <p:blipFill>
          <a:blip r:embed="rId3" cstate="print"/>
          <a:srcRect l="9486" r="9486"/>
          <a:stretch>
            <a:fillRect/>
          </a:stretch>
        </p:blipFill>
        <p:spPr/>
      </p:pic>
      <p:sp>
        <p:nvSpPr>
          <p:cNvPr id="6" name="Text Placeholder 5"/>
          <p:cNvSpPr>
            <a:spLocks noGrp="1"/>
          </p:cNvSpPr>
          <p:nvPr>
            <p:ph type="body" sz="half" idx="2"/>
          </p:nvPr>
        </p:nvSpPr>
        <p:spPr/>
        <p:txBody>
          <a:bodyPr/>
          <a:lstStyle/>
          <a:p>
            <a:endParaRPr lang="en-US" dirty="0" smtClean="0"/>
          </a:p>
          <a:p>
            <a:endParaRPr lang="en-US" dirty="0" smtClean="0"/>
          </a:p>
          <a:p>
            <a:r>
              <a:rPr lang="en-US" dirty="0" smtClean="0"/>
              <a:t>This is a completed Patch Angioplasty.</a:t>
            </a:r>
            <a:endParaRPr lang="en-US" dirty="0"/>
          </a:p>
        </p:txBody>
      </p:sp>
      <p:pic>
        <p:nvPicPr>
          <p:cNvPr id="5" name="Course 1 PVD and CEA324.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4474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Carotid Endarectomy</a:t>
            </a:r>
            <a:endParaRPr lang="en-US" dirty="0"/>
          </a:p>
        </p:txBody>
      </p:sp>
      <p:sp>
        <p:nvSpPr>
          <p:cNvPr id="5" name="Content Placeholder 4"/>
          <p:cNvSpPr>
            <a:spLocks noGrp="1"/>
          </p:cNvSpPr>
          <p:nvPr>
            <p:ph idx="1"/>
          </p:nvPr>
        </p:nvSpPr>
        <p:spPr/>
        <p:txBody>
          <a:bodyPr>
            <a:normAutofit/>
          </a:bodyPr>
          <a:lstStyle/>
          <a:p>
            <a:r>
              <a:rPr lang="en-US" sz="2800" dirty="0" smtClean="0"/>
              <a:t>Operative Procedure: </a:t>
            </a:r>
            <a:r>
              <a:rPr lang="en-US" dirty="0" smtClean="0"/>
              <a:t>(cont)</a:t>
            </a:r>
          </a:p>
          <a:p>
            <a:pPr marL="457200" indent="-457200">
              <a:buAutoNum type="arabicPeriod" startAt="10"/>
            </a:pPr>
            <a:r>
              <a:rPr lang="en-US" dirty="0" smtClean="0"/>
              <a:t>Before the closure is completed, if a shunt was used it is now removed and blood flow temporary restored to flush away any remaining loose plaque. Closure is completed and clamps removed.</a:t>
            </a:r>
          </a:p>
          <a:p>
            <a:pPr marL="457200" indent="-457200">
              <a:buAutoNum type="arabicPeriod" startAt="10"/>
            </a:pPr>
            <a:r>
              <a:rPr lang="en-US" dirty="0" smtClean="0"/>
              <a:t>Clamps on the external, then common and finally internal carotid arteries are removed to prevent plaque going into the internal carotid. </a:t>
            </a:r>
          </a:p>
          <a:p>
            <a:pPr marL="457200" indent="-457200">
              <a:buAutoNum type="arabicPeriod" startAt="10"/>
            </a:pPr>
            <a:r>
              <a:rPr lang="en-US" dirty="0" smtClean="0"/>
              <a:t>Additional sutures with or without pledgets (small pieces of felt) may be used to control any bleeders through the closure. </a:t>
            </a:r>
          </a:p>
          <a:p>
            <a:endParaRPr lang="en-US" sz="1800" dirty="0"/>
          </a:p>
        </p:txBody>
      </p:sp>
      <p:pic>
        <p:nvPicPr>
          <p:cNvPr id="6" name="Course 1 PVD and CEA325.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865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964977" y="3005917"/>
            <a:ext cx="6858002"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r>
              <a:rPr lang="en-US" dirty="0" smtClean="0"/>
              <a:t>Many conditions can lead to Peripheral Vascular Disease:</a:t>
            </a:r>
          </a:p>
          <a:p>
            <a:pPr lvl="1"/>
            <a:endParaRPr lang="en-US" dirty="0" smtClean="0"/>
          </a:p>
          <a:p>
            <a:pPr lvl="1"/>
            <a:r>
              <a:rPr lang="en-US" dirty="0" smtClean="0"/>
              <a:t>Atherosclerosis: build-up of fatty plaque on the insides of the larger blood vessels</a:t>
            </a:r>
          </a:p>
          <a:p>
            <a:pPr lvl="1"/>
            <a:endParaRPr lang="en-US" dirty="0"/>
          </a:p>
          <a:p>
            <a:pPr lvl="1"/>
            <a:r>
              <a:rPr lang="en-US" dirty="0" smtClean="0"/>
              <a:t>Other situations which cause the vessels to spasm: Raynaud’s Disease, smoking, cold weather, stress </a:t>
            </a:r>
          </a:p>
          <a:p>
            <a:pPr lvl="8">
              <a:buNone/>
            </a:pPr>
            <a:endParaRPr lang="en-US" dirty="0"/>
          </a:p>
        </p:txBody>
      </p:sp>
      <p:pic>
        <p:nvPicPr>
          <p:cNvPr id="4" name="Course 1 PVD and CEA260.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402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Endarectomy</a:t>
            </a:r>
            <a:endParaRPr lang="en-US" dirty="0"/>
          </a:p>
        </p:txBody>
      </p:sp>
      <p:sp>
        <p:nvSpPr>
          <p:cNvPr id="3" name="Content Placeholder 2"/>
          <p:cNvSpPr>
            <a:spLocks noGrp="1"/>
          </p:cNvSpPr>
          <p:nvPr>
            <p:ph idx="1"/>
          </p:nvPr>
        </p:nvSpPr>
        <p:spPr/>
        <p:txBody>
          <a:bodyPr>
            <a:normAutofit/>
          </a:bodyPr>
          <a:lstStyle/>
          <a:p>
            <a:r>
              <a:rPr lang="en-US" sz="2800" dirty="0" smtClean="0"/>
              <a:t>Operative Procedure: </a:t>
            </a:r>
            <a:r>
              <a:rPr lang="en-US" dirty="0" smtClean="0"/>
              <a:t>(cont)</a:t>
            </a:r>
          </a:p>
          <a:p>
            <a:pPr marL="457200" indent="-457200">
              <a:buAutoNum type="arabicPeriod" startAt="13"/>
            </a:pPr>
            <a:r>
              <a:rPr lang="en-US" dirty="0" smtClean="0"/>
              <a:t>Once hemostasis is secured, the rest of the wound is closed with an absorbable suture such as Vicryl. </a:t>
            </a:r>
          </a:p>
          <a:p>
            <a:pPr marL="457200" indent="-457200">
              <a:buAutoNum type="arabicPeriod" startAt="13"/>
            </a:pPr>
            <a:r>
              <a:rPr lang="en-US" dirty="0" smtClean="0"/>
              <a:t>A drain may be placed if surgeon preference</a:t>
            </a:r>
          </a:p>
          <a:p>
            <a:pPr marL="457200" indent="-457200">
              <a:buAutoNum type="arabicPeriod" startAt="13"/>
            </a:pPr>
            <a:r>
              <a:rPr lang="en-US" dirty="0" smtClean="0"/>
              <a:t>Dressings are then applied to the surgical wound.</a:t>
            </a:r>
          </a:p>
          <a:p>
            <a:pPr marL="457200" indent="-457200">
              <a:buNone/>
            </a:pPr>
            <a:endParaRPr lang="en-US" dirty="0" smtClean="0"/>
          </a:p>
          <a:p>
            <a:pPr marL="514350" indent="-514350">
              <a:buNone/>
            </a:pPr>
            <a:endParaRPr lang="en-US" sz="2800" dirty="0"/>
          </a:p>
        </p:txBody>
      </p:sp>
      <p:pic>
        <p:nvPicPr>
          <p:cNvPr id="4" name="Course 1 PVD and CEA326.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731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Carotid Endarectomy</a:t>
            </a:r>
            <a:endParaRPr lang="en-US" dirty="0"/>
          </a:p>
        </p:txBody>
      </p:sp>
      <p:sp>
        <p:nvSpPr>
          <p:cNvPr id="5" name="Text Placeholder 4"/>
          <p:cNvSpPr>
            <a:spLocks noGrp="1"/>
          </p:cNvSpPr>
          <p:nvPr>
            <p:ph type="body" idx="1"/>
          </p:nvPr>
        </p:nvSpPr>
        <p:spPr/>
        <p:txBody>
          <a:bodyPr/>
          <a:lstStyle/>
          <a:p>
            <a:pPr algn="ctr"/>
            <a:r>
              <a:rPr lang="en-US" dirty="0" smtClean="0"/>
              <a:t>Post-Operative Nursing Considerations</a:t>
            </a:r>
            <a:endParaRPr lang="en-US" dirty="0"/>
          </a:p>
        </p:txBody>
      </p:sp>
      <p:pic>
        <p:nvPicPr>
          <p:cNvPr id="6" name="Course 1 PVD and CEA327.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1075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Endarectomy</a:t>
            </a:r>
            <a:endParaRPr lang="en-US" dirty="0"/>
          </a:p>
        </p:txBody>
      </p:sp>
      <p:sp>
        <p:nvSpPr>
          <p:cNvPr id="3" name="Content Placeholder 2"/>
          <p:cNvSpPr>
            <a:spLocks noGrp="1"/>
          </p:cNvSpPr>
          <p:nvPr>
            <p:ph idx="1"/>
          </p:nvPr>
        </p:nvSpPr>
        <p:spPr/>
        <p:txBody>
          <a:bodyPr>
            <a:normAutofit/>
          </a:bodyPr>
          <a:lstStyle/>
          <a:p>
            <a:r>
              <a:rPr lang="en-US" sz="2800" dirty="0" smtClean="0"/>
              <a:t>Post-Operative:</a:t>
            </a:r>
          </a:p>
          <a:p>
            <a:r>
              <a:rPr lang="en-US" dirty="0" smtClean="0"/>
              <a:t>PACU: </a:t>
            </a:r>
          </a:p>
          <a:p>
            <a:pPr lvl="1"/>
            <a:r>
              <a:rPr lang="en-US" dirty="0" smtClean="0"/>
              <a:t>Monitor neurological status of the patient</a:t>
            </a:r>
          </a:p>
          <a:p>
            <a:pPr lvl="2"/>
            <a:r>
              <a:rPr lang="en-US" dirty="0" smtClean="0"/>
              <a:t>Numbness</a:t>
            </a:r>
          </a:p>
          <a:p>
            <a:pPr lvl="2"/>
            <a:r>
              <a:rPr lang="en-US" dirty="0" smtClean="0"/>
              <a:t>Facial Droop</a:t>
            </a:r>
          </a:p>
          <a:p>
            <a:pPr lvl="2"/>
            <a:r>
              <a:rPr lang="en-US" dirty="0" smtClean="0"/>
              <a:t>Unilateral weakness or paralysis</a:t>
            </a:r>
          </a:p>
          <a:p>
            <a:pPr lvl="2"/>
            <a:r>
              <a:rPr lang="en-US" dirty="0" smtClean="0"/>
              <a:t>Assess for any difficulty with speaking which could indicate a cerebral nerve injury</a:t>
            </a:r>
          </a:p>
          <a:p>
            <a:pPr lvl="1"/>
            <a:endParaRPr lang="en-US" dirty="0" smtClean="0"/>
          </a:p>
          <a:p>
            <a:pPr lvl="2">
              <a:buNone/>
            </a:pPr>
            <a:r>
              <a:rPr lang="en-US" dirty="0" smtClean="0"/>
              <a:t> </a:t>
            </a:r>
          </a:p>
          <a:p>
            <a:endParaRPr lang="en-US" dirty="0"/>
          </a:p>
        </p:txBody>
      </p:sp>
      <p:pic>
        <p:nvPicPr>
          <p:cNvPr id="4" name="Course 1 PVD and CEA328.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486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Endarectomy</a:t>
            </a:r>
            <a:endParaRPr lang="en-US" dirty="0"/>
          </a:p>
        </p:txBody>
      </p:sp>
      <p:sp>
        <p:nvSpPr>
          <p:cNvPr id="3" name="Content Placeholder 2"/>
          <p:cNvSpPr>
            <a:spLocks noGrp="1"/>
          </p:cNvSpPr>
          <p:nvPr>
            <p:ph idx="1"/>
          </p:nvPr>
        </p:nvSpPr>
        <p:spPr/>
        <p:txBody>
          <a:bodyPr>
            <a:normAutofit/>
          </a:bodyPr>
          <a:lstStyle/>
          <a:p>
            <a:r>
              <a:rPr lang="en-US" sz="2800" dirty="0" smtClean="0"/>
              <a:t>Post-Operative: </a:t>
            </a:r>
            <a:r>
              <a:rPr lang="en-US" dirty="0" smtClean="0"/>
              <a:t>(cont)</a:t>
            </a:r>
            <a:endParaRPr lang="en-US" sz="2800" dirty="0" smtClean="0"/>
          </a:p>
          <a:p>
            <a:r>
              <a:rPr lang="en-US" dirty="0" smtClean="0"/>
              <a:t>PACU: </a:t>
            </a:r>
          </a:p>
          <a:p>
            <a:pPr lvl="1"/>
            <a:r>
              <a:rPr lang="en-US" dirty="0" smtClean="0"/>
              <a:t>Monitor vitals keeping blood pressure within 20mm Hg of baseline</a:t>
            </a:r>
          </a:p>
          <a:p>
            <a:pPr lvl="1"/>
            <a:r>
              <a:rPr lang="en-US" dirty="0" smtClean="0"/>
              <a:t>Assess incision for signs of swelling or excessive bleeding</a:t>
            </a:r>
          </a:p>
          <a:p>
            <a:pPr lvl="1"/>
            <a:r>
              <a:rPr lang="en-US" dirty="0" smtClean="0"/>
              <a:t>Discharge patient to intensive care unit for overnight monitoring</a:t>
            </a:r>
          </a:p>
          <a:p>
            <a:pPr lvl="1"/>
            <a:endParaRPr lang="en-US" dirty="0" smtClean="0"/>
          </a:p>
          <a:p>
            <a:pPr lvl="2">
              <a:buNone/>
            </a:pPr>
            <a:r>
              <a:rPr lang="en-US" dirty="0" smtClean="0"/>
              <a:t> </a:t>
            </a:r>
          </a:p>
          <a:p>
            <a:endParaRPr lang="en-US" dirty="0"/>
          </a:p>
        </p:txBody>
      </p:sp>
      <p:pic>
        <p:nvPicPr>
          <p:cNvPr id="4" name="Course 1 PVD and CEA329.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638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Endarectomy</a:t>
            </a:r>
            <a:endParaRPr lang="en-US" dirty="0"/>
          </a:p>
        </p:txBody>
      </p:sp>
      <p:sp>
        <p:nvSpPr>
          <p:cNvPr id="3" name="Content Placeholder 2"/>
          <p:cNvSpPr>
            <a:spLocks noGrp="1"/>
          </p:cNvSpPr>
          <p:nvPr>
            <p:ph idx="1"/>
          </p:nvPr>
        </p:nvSpPr>
        <p:spPr/>
        <p:txBody>
          <a:bodyPr>
            <a:normAutofit/>
          </a:bodyPr>
          <a:lstStyle/>
          <a:p>
            <a:r>
              <a:rPr lang="en-US" sz="2800" dirty="0" smtClean="0"/>
              <a:t>Follow-Up:</a:t>
            </a:r>
          </a:p>
          <a:p>
            <a:r>
              <a:rPr lang="en-US" dirty="0" smtClean="0"/>
              <a:t>Patients are usually discharged home within 1-2 days after surgery with appropriate discharge instructions from surgeon.</a:t>
            </a:r>
          </a:p>
          <a:p>
            <a:pPr lvl="1"/>
            <a:r>
              <a:rPr lang="en-US" dirty="0" smtClean="0"/>
              <a:t>These will include follow-up appointment instructions, prescribed medications and usage directions, and any deemed lifestyle changes such as smoking cessation.</a:t>
            </a:r>
          </a:p>
          <a:p>
            <a:pPr lvl="1"/>
            <a:r>
              <a:rPr lang="en-US" dirty="0" smtClean="0"/>
              <a:t>3 month, 6 month and then annual follow-up scans may be performed to ensure continued patency of vessels.</a:t>
            </a:r>
          </a:p>
          <a:p>
            <a:endParaRPr lang="en-US" dirty="0"/>
          </a:p>
        </p:txBody>
      </p:sp>
      <p:pic>
        <p:nvPicPr>
          <p:cNvPr id="4" name="Course 1 PVD and CEA330.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600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Endarectomy</a:t>
            </a:r>
            <a:endParaRPr lang="en-US" dirty="0"/>
          </a:p>
        </p:txBody>
      </p:sp>
      <p:sp>
        <p:nvSpPr>
          <p:cNvPr id="3" name="Content Placeholder 2"/>
          <p:cNvSpPr>
            <a:spLocks noGrp="1"/>
          </p:cNvSpPr>
          <p:nvPr>
            <p:ph idx="1"/>
          </p:nvPr>
        </p:nvSpPr>
        <p:spPr/>
        <p:txBody>
          <a:bodyPr>
            <a:normAutofit/>
          </a:bodyPr>
          <a:lstStyle/>
          <a:p>
            <a:r>
              <a:rPr lang="en-US" sz="2800" dirty="0" smtClean="0"/>
              <a:t>Long-Term Considerations:</a:t>
            </a:r>
          </a:p>
          <a:p>
            <a:r>
              <a:rPr lang="en-US" dirty="0" smtClean="0"/>
              <a:t>Patients may need to take life-long blood thinners such as aspirin as well as other medications. </a:t>
            </a:r>
          </a:p>
          <a:p>
            <a:r>
              <a:rPr lang="en-US" dirty="0" smtClean="0"/>
              <a:t>Patients may have restenosis of the vessels and may someday require additional intervention especially if needed lifestyle changes do not occur.</a:t>
            </a:r>
          </a:p>
          <a:p>
            <a:r>
              <a:rPr lang="en-US" dirty="0" smtClean="0"/>
              <a:t>Patients may still be at risk of embolism and stroke after hospital discharge and should report any neurological changes to his/her physician immediately.</a:t>
            </a:r>
            <a:endParaRPr lang="en-US" dirty="0"/>
          </a:p>
        </p:txBody>
      </p:sp>
      <p:pic>
        <p:nvPicPr>
          <p:cNvPr id="4" name="Course 1 PVD and CEA331.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852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Endarectomy</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sz="2800" dirty="0" smtClean="0"/>
              <a:t>References</a:t>
            </a:r>
          </a:p>
          <a:p>
            <a:r>
              <a:rPr lang="en-US" dirty="0" smtClean="0"/>
              <a:t>ANCC (2006). </a:t>
            </a:r>
            <a:r>
              <a:rPr lang="en-US" u="sng" dirty="0" smtClean="0"/>
              <a:t>Cardiac Vascular Nursing, 2</a:t>
            </a:r>
            <a:r>
              <a:rPr lang="en-US" u="sng" baseline="30000" dirty="0" smtClean="0"/>
              <a:t>nd</a:t>
            </a:r>
            <a:r>
              <a:rPr lang="en-US" u="sng" dirty="0" smtClean="0"/>
              <a:t> ed., </a:t>
            </a:r>
            <a:r>
              <a:rPr lang="en-US" dirty="0" smtClean="0"/>
              <a:t>pp.307-309.Silver Spring: ANCC</a:t>
            </a:r>
          </a:p>
          <a:p>
            <a:pPr lvl="0"/>
            <a:r>
              <a:rPr lang="en-US" dirty="0" smtClean="0"/>
              <a:t>Hallett J, Mills JL, Earnshaw JJ, and Reekers, JA (2005). </a:t>
            </a:r>
            <a:r>
              <a:rPr lang="en-US" u="sng" dirty="0" smtClean="0"/>
              <a:t>Comprehensive Vascular and Endovascular Surgery, 2</a:t>
            </a:r>
            <a:r>
              <a:rPr lang="en-US" u="sng" baseline="30000" dirty="0" smtClean="0"/>
              <a:t>nd</a:t>
            </a:r>
            <a:r>
              <a:rPr lang="en-US" u="sng" dirty="0" smtClean="0"/>
              <a:t> ed., </a:t>
            </a:r>
            <a:r>
              <a:rPr lang="en-US" dirty="0" smtClean="0"/>
              <a:t>pp. 547-567. Philadelphia: Mobsy</a:t>
            </a:r>
          </a:p>
          <a:p>
            <a:pPr lvl="0"/>
            <a:r>
              <a:rPr lang="en-US" dirty="0" smtClean="0"/>
              <a:t>Moore KL, Dalley AF (2006). </a:t>
            </a:r>
            <a:r>
              <a:rPr lang="en-US" u="sng" dirty="0" smtClean="0"/>
              <a:t>Clinically Oriented Anatomy 5</a:t>
            </a:r>
            <a:r>
              <a:rPr lang="en-US" u="sng" baseline="30000" dirty="0" smtClean="0"/>
              <a:t>th</a:t>
            </a:r>
            <a:r>
              <a:rPr lang="en-US" u="sng" dirty="0" smtClean="0"/>
              <a:t> ed.,</a:t>
            </a:r>
            <a:r>
              <a:rPr lang="en-US" dirty="0" smtClean="0"/>
              <a:t> pp1071. Philadelphia: Lippincott</a:t>
            </a:r>
          </a:p>
          <a:p>
            <a:pPr lvl="0"/>
            <a:r>
              <a:rPr lang="en-US" dirty="0" smtClean="0"/>
              <a:t>Rothrock JC (2006). </a:t>
            </a:r>
            <a:r>
              <a:rPr lang="en-US" u="sng" dirty="0" smtClean="0"/>
              <a:t>Alexander’s Care of the Patient in Surgery 12</a:t>
            </a:r>
            <a:r>
              <a:rPr lang="en-US" u="sng" baseline="30000" dirty="0" smtClean="0"/>
              <a:t>th</a:t>
            </a:r>
            <a:r>
              <a:rPr lang="en-US" u="sng" dirty="0" smtClean="0"/>
              <a:t> ed., </a:t>
            </a:r>
            <a:r>
              <a:rPr lang="en-US" dirty="0" smtClean="0"/>
              <a:t>pp. 1106-1109. St. Louis: Elsevier </a:t>
            </a:r>
          </a:p>
          <a:p>
            <a:pPr>
              <a:buNone/>
            </a:pPr>
            <a:endParaRPr lang="en-US" sz="2800" dirty="0"/>
          </a:p>
        </p:txBody>
      </p:sp>
      <p:pic>
        <p:nvPicPr>
          <p:cNvPr id="4" name="Course 1 PVD and CEA332.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221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r>
              <a:rPr lang="en-US" dirty="0" smtClean="0"/>
              <a:t>Atherosclerosis can take many years to cause symptoms.</a:t>
            </a:r>
          </a:p>
          <a:p>
            <a:endParaRPr lang="en-US" dirty="0"/>
          </a:p>
          <a:p>
            <a:r>
              <a:rPr lang="en-US" dirty="0" smtClean="0"/>
              <a:t>Not only does it impair circulation, the plaque can break off and block circulation all together</a:t>
            </a:r>
            <a:endParaRPr lang="en-US" dirty="0"/>
          </a:p>
        </p:txBody>
      </p:sp>
      <p:pic>
        <p:nvPicPr>
          <p:cNvPr id="4" name="Course 1 PVD and CEA272.wav">
            <a:hlinkClick r:id="" action="ppaction://media"/>
          </p:cNvPr>
          <p:cNvPicPr>
            <a:picLocks noRot="1" noChangeAspect="1"/>
          </p:cNvPicPr>
          <p:nvPr>
            <a:audioFile r:link="rId1"/>
          </p:nvPr>
        </p:nvPicPr>
        <p:blipFill>
          <a:blip r:embed="rId4"/>
          <a:stretch>
            <a:fillRect/>
          </a:stretch>
        </p:blipFill>
        <p:spPr>
          <a:xfrm>
            <a:off x="8696325" y="6410325"/>
            <a:ext cx="304800" cy="304800"/>
          </a:xfrm>
          <a:prstGeom prst="rect">
            <a:avLst/>
          </a:prstGeom>
        </p:spPr>
      </p:pic>
    </p:spTree>
  </p:cSld>
  <p:clrMapOvr>
    <a:masterClrMapping/>
  </p:clrMapOvr>
  <p:transition spd="slow" advTm="6238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12577" y="2853518"/>
            <a:ext cx="6553201" cy="846161"/>
          </a:xfrm>
        </p:spPr>
        <p:txBody>
          <a:bodyPr/>
          <a:lstStyle/>
          <a:p>
            <a:r>
              <a:rPr lang="en-US" sz="3600" dirty="0" smtClean="0"/>
              <a:t>Peripheral Vascular Disease</a:t>
            </a:r>
            <a:endParaRPr lang="en-US" sz="3600" dirty="0"/>
          </a:p>
        </p:txBody>
      </p:sp>
      <p:sp>
        <p:nvSpPr>
          <p:cNvPr id="3" name="Content Placeholder 2"/>
          <p:cNvSpPr>
            <a:spLocks noGrp="1"/>
          </p:cNvSpPr>
          <p:nvPr>
            <p:ph idx="1"/>
          </p:nvPr>
        </p:nvSpPr>
        <p:spPr/>
        <p:txBody>
          <a:bodyPr/>
          <a:lstStyle/>
          <a:p>
            <a:pPr algn="ctr"/>
            <a:endParaRPr lang="en-US" dirty="0" smtClean="0"/>
          </a:p>
          <a:p>
            <a:pPr algn="ctr"/>
            <a:endParaRPr lang="en-US" dirty="0" smtClean="0"/>
          </a:p>
          <a:p>
            <a:pPr algn="ctr">
              <a:buNone/>
            </a:pPr>
            <a:r>
              <a:rPr lang="en-US" dirty="0" smtClean="0"/>
              <a:t>This blockage can cause strokes, renal failure, loss of limb, etc depending on where the blockage is and how severe</a:t>
            </a:r>
            <a:endParaRPr lang="en-US" dirty="0"/>
          </a:p>
        </p:txBody>
      </p:sp>
      <p:pic>
        <p:nvPicPr>
          <p:cNvPr id="4" name="Course 1 PVD and CEA278.wav">
            <a:hlinkClick r:id="" action="ppaction://media"/>
          </p:cNvPr>
          <p:cNvPicPr>
            <a:picLocks noRot="1" noChangeAspect="1"/>
          </p:cNvPicPr>
          <p:nvPr>
            <a:audioFile r:link="rId1"/>
          </p:nvPr>
        </p:nvPicPr>
        <p:blipFill>
          <a:blip r:embed="rId3"/>
          <a:stretch>
            <a:fillRect/>
          </a:stretch>
        </p:blipFill>
        <p:spPr>
          <a:xfrm>
            <a:off x="8696325" y="6410325"/>
            <a:ext cx="304800" cy="304800"/>
          </a:xfrm>
          <a:prstGeom prst="rect">
            <a:avLst/>
          </a:prstGeom>
        </p:spPr>
      </p:pic>
    </p:spTree>
  </p:cSld>
  <p:clrMapOvr>
    <a:masterClrMapping/>
  </p:clrMapOvr>
  <p:transition spd="slow" advTm="19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Infinity">
  <a:themeElements>
    <a:clrScheme name="Infinity">
      <a:dk1>
        <a:sysClr val="windowText" lastClr="000000"/>
      </a:dk1>
      <a:lt1>
        <a:sysClr val="window" lastClr="FFFFFF"/>
      </a:lt1>
      <a:dk2>
        <a:srgbClr val="EABB00"/>
      </a:dk2>
      <a:lt2>
        <a:srgbClr val="DEF2FA"/>
      </a:lt2>
      <a:accent1>
        <a:srgbClr val="983DB1"/>
      </a:accent1>
      <a:accent2>
        <a:srgbClr val="47D147"/>
      </a:accent2>
      <a:accent3>
        <a:srgbClr val="CC0053"/>
      </a:accent3>
      <a:accent4>
        <a:srgbClr val="EA950D"/>
      </a:accent4>
      <a:accent5>
        <a:srgbClr val="C800C8"/>
      </a:accent5>
      <a:accent6>
        <a:srgbClr val="6161FF"/>
      </a:accent6>
      <a:hlink>
        <a:srgbClr val="755D00"/>
      </a:hlink>
      <a:folHlink>
        <a:srgbClr val="31AEE0"/>
      </a:folHlink>
    </a:clrScheme>
    <a:fontScheme name="Infinity">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Infinity">
      <a:fillStyleLst>
        <a:solidFill>
          <a:schemeClr val="phClr">
            <a:shade val="95000"/>
            <a:satMod val="115000"/>
          </a:schemeClr>
        </a:solidFill>
        <a:gradFill rotWithShape="1">
          <a:gsLst>
            <a:gs pos="0">
              <a:schemeClr val="phClr">
                <a:tint val="90000"/>
                <a:alpha val="50000"/>
                <a:satMod val="150000"/>
              </a:schemeClr>
            </a:gs>
            <a:gs pos="35000">
              <a:schemeClr val="phClr">
                <a:tint val="100000"/>
                <a:alpha val="80000"/>
                <a:satMod val="130000"/>
              </a:schemeClr>
            </a:gs>
            <a:gs pos="100000">
              <a:schemeClr val="phClr">
                <a:tint val="100000"/>
                <a:shade val="90000"/>
                <a:alpha val="95000"/>
                <a:satMod val="115000"/>
              </a:schemeClr>
            </a:gs>
          </a:gsLst>
          <a:lin ang="5400000" scaled="1"/>
        </a:gradFill>
        <a:gradFill rotWithShape="1">
          <a:gsLst>
            <a:gs pos="0">
              <a:schemeClr val="phClr">
                <a:shade val="51000"/>
                <a:alpha val="90000"/>
                <a:satMod val="130000"/>
              </a:schemeClr>
            </a:gs>
            <a:gs pos="50000">
              <a:schemeClr val="phClr">
                <a:shade val="93000"/>
                <a:alpha val="70000"/>
                <a:satMod val="130000"/>
              </a:schemeClr>
            </a:gs>
            <a:gs pos="75000">
              <a:schemeClr val="phClr">
                <a:shade val="94000"/>
                <a:alpha val="50000"/>
                <a:satMod val="135000"/>
              </a:schemeClr>
            </a:gs>
            <a:gs pos="100000">
              <a:schemeClr val="phClr">
                <a:shade val="94000"/>
                <a:alpha val="50000"/>
                <a:satMod val="135000"/>
              </a:schemeClr>
            </a:gs>
          </a:gsLst>
          <a:lin ang="0" scaled="0"/>
        </a:gradFill>
      </a:fillStyleLst>
      <a:lnStyleLst>
        <a:ln w="19050" cap="flat" cmpd="sng" algn="ctr">
          <a:solidFill>
            <a:schemeClr val="phClr">
              <a:shade val="95000"/>
            </a:schemeClr>
          </a:solidFill>
          <a:prstDash val="solid"/>
        </a:ln>
        <a:ln w="31750" cap="flat" cmpd="sng" algn="ctr">
          <a:solidFill>
            <a:schemeClr val="phClr">
              <a:shade val="95000"/>
              <a:satMod val="110000"/>
            </a:schemeClr>
          </a:solidFill>
          <a:prstDash val="solid"/>
        </a:ln>
        <a:ln w="57150" cap="flat" cmpd="dbl" algn="ctr">
          <a:solidFill>
            <a:schemeClr val="phClr">
              <a:shade val="95000"/>
              <a:satMod val="130000"/>
            </a:schemeClr>
          </a:solidFill>
          <a:prstDash val="solid"/>
        </a:ln>
      </a:lnStyleLst>
      <a:effectStyleLst>
        <a:effectStyle>
          <a:effectLst>
            <a:outerShdw blurRad="63500" dist="25400" dir="5400000" sx="101000" sy="101000" algn="ctr" rotWithShape="0">
              <a:srgbClr val="000000">
                <a:alpha val="50000"/>
              </a:srgbClr>
            </a:outerShdw>
          </a:effectLst>
        </a:effectStyle>
        <a:effectStyle>
          <a:effectLst>
            <a:outerShdw blurRad="63500" dist="12700" dir="5400000" sx="101000" sy="101000" algn="ctr" rotWithShape="0">
              <a:srgbClr val="000000">
                <a:alpha val="50000"/>
              </a:srgbClr>
            </a:outerShdw>
            <a:reflection blurRad="12700" stA="26000" endPos="15000" dist="19050" dir="5400000" sy="-100000" rotWithShape="0"/>
          </a:effectLst>
        </a:effectStyle>
        <a:effectStyle>
          <a:effectLst>
            <a:innerShdw blurRad="101600" dist="12700">
              <a:srgbClr val="000000">
                <a:alpha val="35000"/>
              </a:srgbClr>
            </a:innerShdw>
            <a:reflection blurRad="12700" stA="26000" endPos="25000" dist="19050" dir="5400000" sy="-100000" rotWithShape="0"/>
          </a:effectLst>
          <a:scene3d>
            <a:camera prst="orthographicFront">
              <a:rot lat="0" lon="0" rev="0"/>
            </a:camera>
            <a:lightRig rig="twoPt" dir="t">
              <a:rot lat="0" lon="0" rev="5400000"/>
            </a:lightRig>
          </a:scene3d>
          <a:sp3d>
            <a:bevelT w="38100" prst="coolSlant"/>
          </a:sp3d>
        </a:effectStyle>
      </a:effectStyleLst>
      <a:bgFillStyleLst>
        <a:solidFill>
          <a:schemeClr val="phClr"/>
        </a:solidFill>
        <a:gradFill rotWithShape="1">
          <a:gsLst>
            <a:gs pos="0">
              <a:schemeClr val="phClr">
                <a:tint val="80000"/>
                <a:satMod val="250000"/>
              </a:schemeClr>
            </a:gs>
            <a:gs pos="40000">
              <a:schemeClr val="phClr">
                <a:tint val="90000"/>
                <a:shade val="80000"/>
                <a:satMod val="200000"/>
              </a:schemeClr>
            </a:gs>
            <a:gs pos="100000">
              <a:schemeClr val="phClr">
                <a:shade val="20000"/>
                <a:satMod val="175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Infinity</Template>
  <TotalTime>447</TotalTime>
  <Words>2960</Words>
  <Application>Microsoft Office PowerPoint</Application>
  <PresentationFormat>On-screen Show (4:3)</PresentationFormat>
  <Paragraphs>422</Paragraphs>
  <Slides>76</Slides>
  <Notes>16</Notes>
  <HiddenSlides>0</HiddenSlides>
  <MMClips>76</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Infinity</vt:lpstr>
      <vt:lpstr>Vascular Surgery Series Course 1 Part 1</vt:lpstr>
      <vt:lpstr>Objectives:</vt:lpstr>
      <vt:lpstr>Peripheral Vascular Disease</vt:lpstr>
      <vt:lpstr>Peripheral Vascular Disease</vt:lpstr>
      <vt:lpstr>Peripheral Vascular Disease</vt:lpstr>
      <vt:lpstr>Peripheral Vascular Disease</vt:lpstr>
      <vt:lpstr>Peripheral Vascular Disease</vt:lpstr>
      <vt:lpstr>Peripheral Vascular Disease</vt:lpstr>
      <vt:lpstr>Peripheral Vascular Disease</vt:lpstr>
      <vt:lpstr>Necrotic tissue after occlusion to foot</vt:lpstr>
      <vt:lpstr>Peripheral Vascular Disease</vt:lpstr>
      <vt:lpstr>Peripheral Vascular Disease</vt:lpstr>
      <vt:lpstr>Peripheral Vascular Disease</vt:lpstr>
      <vt:lpstr>Peripheral Vascular Disease</vt:lpstr>
      <vt:lpstr>            Plaque from a Carotid Artery</vt:lpstr>
      <vt:lpstr>Peripheral Vascular Disease</vt:lpstr>
      <vt:lpstr>Peripheral Vascular Disease</vt:lpstr>
      <vt:lpstr>Peripheral Vascular Disease</vt:lpstr>
      <vt:lpstr>Peripheral Vascular Disease</vt:lpstr>
      <vt:lpstr>Peripheral Vascular Disease</vt:lpstr>
      <vt:lpstr>Peripheral Vascular Disease</vt:lpstr>
      <vt:lpstr>Peripheral Vascular Disease</vt:lpstr>
      <vt:lpstr>Peripheral Vascular Disease</vt:lpstr>
      <vt:lpstr>Peripheral Vascular Disease</vt:lpstr>
      <vt:lpstr>Peripheral Vascular Disease</vt:lpstr>
      <vt:lpstr>Peripheral Vascular Disease</vt:lpstr>
      <vt:lpstr>Peripheral Vascular Disease</vt:lpstr>
      <vt:lpstr>Peripheral Vascular Disease</vt:lpstr>
      <vt:lpstr>Perip</vt:lpstr>
      <vt:lpstr>Peripheral Vascular Disease</vt:lpstr>
      <vt:lpstr>Continuous-Wave Doppler Measurement</vt:lpstr>
      <vt:lpstr>Duplex Ultrasound</vt:lpstr>
      <vt:lpstr>Angiogram</vt:lpstr>
      <vt:lpstr>Peripheral Vascular Disease</vt:lpstr>
      <vt:lpstr>Peripheral Vascular Disease</vt:lpstr>
      <vt:lpstr>Peripheral Vascular Disease</vt:lpstr>
      <vt:lpstr>Peripheral Vascular Disease</vt:lpstr>
      <vt:lpstr>Peripheral Vascular Disease</vt:lpstr>
      <vt:lpstr>Peripheral Vascular Disease</vt:lpstr>
      <vt:lpstr>Peripheral Vascular Disease</vt:lpstr>
      <vt:lpstr>How do you decide? Endovascular vs. Surgery</vt:lpstr>
      <vt:lpstr>Peripheral Vascular Disease</vt:lpstr>
      <vt:lpstr>Percutaneous Transluminal Angioplasty</vt:lpstr>
      <vt:lpstr>Stenting</vt:lpstr>
      <vt:lpstr>SMART Nitinol stent</vt:lpstr>
      <vt:lpstr>Surgical Interventions</vt:lpstr>
      <vt:lpstr>References</vt:lpstr>
      <vt:lpstr>Vascular Surgery Series Course 1 Part 2</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lpstr>Carotid Endarectomy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Vascular Surgery Series</dc:title>
  <dc:creator> </dc:creator>
  <cp:lastModifiedBy> </cp:lastModifiedBy>
  <cp:revision>47</cp:revision>
  <dcterms:created xsi:type="dcterms:W3CDTF">2008-04-26T13:39:00Z</dcterms:created>
  <dcterms:modified xsi:type="dcterms:W3CDTF">2008-05-25T16:22:31Z</dcterms:modified>
</cp:coreProperties>
</file>